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6"/>
  </p:notesMasterIdLst>
  <p:sldIdLst>
    <p:sldId id="256" r:id="rId2"/>
    <p:sldId id="311" r:id="rId3"/>
    <p:sldId id="312" r:id="rId4"/>
    <p:sldId id="313" r:id="rId5"/>
    <p:sldId id="315" r:id="rId6"/>
    <p:sldId id="314" r:id="rId7"/>
    <p:sldId id="316" r:id="rId8"/>
    <p:sldId id="318" r:id="rId9"/>
    <p:sldId id="317" r:id="rId10"/>
    <p:sldId id="319" r:id="rId11"/>
    <p:sldId id="320" r:id="rId12"/>
    <p:sldId id="329" r:id="rId13"/>
    <p:sldId id="327" r:id="rId14"/>
    <p:sldId id="330"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Merriweather Light" pitchFamily="2" charset="77"/>
      <p:regular r:id="rId21"/>
      <p:bold r:id="rId22"/>
      <p:italic r:id="rId23"/>
      <p:boldItalic r:id="rId24"/>
    </p:embeddedFont>
    <p:embeddedFont>
      <p:font typeface="Montserrat" pitchFamily="2" charset="77"/>
      <p:regular r:id="rId25"/>
      <p:bold r:id="rId26"/>
      <p:italic r:id="rId27"/>
      <p:boldItalic r:id="rId28"/>
    </p:embeddedFont>
    <p:embeddedFont>
      <p:font typeface="Vidaloka" panose="02000504000000020004" pitchFamily="2"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1CDA3B-F755-45F9-B35A-1A43265CF732}">
  <a:tblStyle styleId="{C81CDA3B-F755-45F9-B35A-1A43265CF7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2"/>
  </p:normalViewPr>
  <p:slideViewPr>
    <p:cSldViewPr snapToGrid="0">
      <p:cViewPr varScale="1">
        <p:scale>
          <a:sx n="132" d="100"/>
          <a:sy n="132" d="100"/>
        </p:scale>
        <p:origin x="5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 name="Google Shape;12;p2"/>
          <p:cNvCxnSpPr/>
          <p:nvPr/>
        </p:nvCxnSpPr>
        <p:spPr>
          <a:xfrm flipH="1">
            <a:off x="-257975"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 name="Google Shape;13;p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 name="Google Shape;14;p2"/>
          <p:cNvCxnSpPr/>
          <p:nvPr/>
        </p:nvCxnSpPr>
        <p:spPr>
          <a:xfrm flipH="1">
            <a:off x="6467450"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2714550" y="2543963"/>
            <a:ext cx="3714900" cy="648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accent4"/>
              </a:buClr>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3746550" y="1478925"/>
            <a:ext cx="16509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solidFill>
                  <a:schemeClr val="accent1"/>
                </a:solidFill>
              </a:defRPr>
            </a:lvl1pPr>
            <a:lvl2pPr lvl="1" algn="ctr" rtl="0">
              <a:spcBef>
                <a:spcPts val="0"/>
              </a:spcBef>
              <a:spcAft>
                <a:spcPts val="0"/>
              </a:spcAft>
              <a:buSzPts val="6000"/>
              <a:buNone/>
              <a:defRPr sz="6000" b="1"/>
            </a:lvl2pPr>
            <a:lvl3pPr lvl="2" algn="ctr" rtl="0">
              <a:spcBef>
                <a:spcPts val="0"/>
              </a:spcBef>
              <a:spcAft>
                <a:spcPts val="0"/>
              </a:spcAft>
              <a:buSzPts val="6000"/>
              <a:buNone/>
              <a:defRPr sz="6000" b="1"/>
            </a:lvl3pPr>
            <a:lvl4pPr lvl="3" algn="ctr" rtl="0">
              <a:spcBef>
                <a:spcPts val="0"/>
              </a:spcBef>
              <a:spcAft>
                <a:spcPts val="0"/>
              </a:spcAft>
              <a:buSzPts val="6000"/>
              <a:buNone/>
              <a:defRPr sz="6000" b="1"/>
            </a:lvl4pPr>
            <a:lvl5pPr lvl="4" algn="ctr" rtl="0">
              <a:spcBef>
                <a:spcPts val="0"/>
              </a:spcBef>
              <a:spcAft>
                <a:spcPts val="0"/>
              </a:spcAft>
              <a:buSzPts val="6000"/>
              <a:buNone/>
              <a:defRPr sz="6000" b="1"/>
            </a:lvl5pPr>
            <a:lvl6pPr lvl="5" algn="ctr" rtl="0">
              <a:spcBef>
                <a:spcPts val="0"/>
              </a:spcBef>
              <a:spcAft>
                <a:spcPts val="0"/>
              </a:spcAft>
              <a:buSzPts val="6000"/>
              <a:buNone/>
              <a:defRPr sz="6000" b="1"/>
            </a:lvl6pPr>
            <a:lvl7pPr lvl="6" algn="ctr" rtl="0">
              <a:spcBef>
                <a:spcPts val="0"/>
              </a:spcBef>
              <a:spcAft>
                <a:spcPts val="0"/>
              </a:spcAft>
              <a:buSzPts val="6000"/>
              <a:buNone/>
              <a:defRPr sz="6000" b="1"/>
            </a:lvl7pPr>
            <a:lvl8pPr lvl="7" algn="ctr" rtl="0">
              <a:spcBef>
                <a:spcPts val="0"/>
              </a:spcBef>
              <a:spcAft>
                <a:spcPts val="0"/>
              </a:spcAft>
              <a:buSzPts val="6000"/>
              <a:buNone/>
              <a:defRPr sz="6000" b="1"/>
            </a:lvl8pPr>
            <a:lvl9pPr lvl="8" algn="ctr" rtl="0">
              <a:spcBef>
                <a:spcPts val="0"/>
              </a:spcBef>
              <a:spcAft>
                <a:spcPts val="0"/>
              </a:spcAft>
              <a:buSzPts val="6000"/>
              <a:buNone/>
              <a:defRPr sz="6000" b="1"/>
            </a:lvl9pPr>
          </a:lstStyle>
          <a:p>
            <a:r>
              <a:t>xx%</a:t>
            </a:r>
          </a:p>
        </p:txBody>
      </p:sp>
      <p:sp>
        <p:nvSpPr>
          <p:cNvPr id="18" name="Google Shape;18;p3"/>
          <p:cNvSpPr txBox="1">
            <a:spLocks noGrp="1"/>
          </p:cNvSpPr>
          <p:nvPr>
            <p:ph type="subTitle" idx="1"/>
          </p:nvPr>
        </p:nvSpPr>
        <p:spPr>
          <a:xfrm>
            <a:off x="2291400" y="3279625"/>
            <a:ext cx="4561200" cy="39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9" name="Google Shape;19;p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 name="Google Shape;20;p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 name="Google Shape;21;p3"/>
          <p:cNvCxnSpPr/>
          <p:nvPr/>
        </p:nvCxnSpPr>
        <p:spPr>
          <a:xfrm flipH="1">
            <a:off x="7948925" y="3979775"/>
            <a:ext cx="1378500" cy="12363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2" name="Google Shape;22;p3"/>
          <p:cNvCxnSpPr/>
          <p:nvPr/>
        </p:nvCxnSpPr>
        <p:spPr>
          <a:xfrm flipH="1">
            <a:off x="-112875" y="-88700"/>
            <a:ext cx="1418700" cy="1064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40" name="Google Shape;40;p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 name="Google Shape;41;p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713225" y="539500"/>
            <a:ext cx="3557100" cy="977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sz="3000">
                <a:latin typeface="Vidaloka"/>
                <a:ea typeface="Vidaloka"/>
                <a:cs typeface="Vidaloka"/>
                <a:sym typeface="Vidaloka"/>
              </a:defRPr>
            </a:lvl1pPr>
          </a:lstStyle>
          <a:p>
            <a:endParaRPr/>
          </a:p>
        </p:txBody>
      </p:sp>
      <p:cxnSp>
        <p:nvCxnSpPr>
          <p:cNvPr id="62" name="Google Shape;62;p10"/>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3" name="Google Shape;63;p10"/>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4" name="Google Shape;64;p10"/>
          <p:cNvCxnSpPr/>
          <p:nvPr/>
        </p:nvCxnSpPr>
        <p:spPr>
          <a:xfrm rot="10800000" flipH="1">
            <a:off x="6144975" y="3103725"/>
            <a:ext cx="3118200" cy="22011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5" y="1497763"/>
            <a:ext cx="7717500" cy="1644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5" y="327878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70" name="Google Shape;70;p1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71" name="Google Shape;71;p11"/>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101" name="Google Shape;101;p1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2" name="Google Shape;102;p1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3" name="Google Shape;103;p16"/>
          <p:cNvCxnSpPr/>
          <p:nvPr/>
        </p:nvCxnSpPr>
        <p:spPr>
          <a:xfrm>
            <a:off x="7207350" y="-153175"/>
            <a:ext cx="2120400" cy="12738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4956100" y="2467375"/>
            <a:ext cx="2475300" cy="648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6" name="Google Shape;106;p17"/>
          <p:cNvSpPr txBox="1">
            <a:spLocks noGrp="1"/>
          </p:cNvSpPr>
          <p:nvPr>
            <p:ph type="title" idx="2" hasCustomPrompt="1"/>
          </p:nvPr>
        </p:nvSpPr>
        <p:spPr>
          <a:xfrm>
            <a:off x="4956100" y="1402325"/>
            <a:ext cx="1650900" cy="9783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sz="6000" b="1"/>
            </a:lvl2pPr>
            <a:lvl3pPr lvl="2" rtl="0">
              <a:spcBef>
                <a:spcPts val="0"/>
              </a:spcBef>
              <a:spcAft>
                <a:spcPts val="0"/>
              </a:spcAft>
              <a:buSzPts val="6000"/>
              <a:buNone/>
              <a:defRPr sz="6000" b="1"/>
            </a:lvl3pPr>
            <a:lvl4pPr lvl="3" rtl="0">
              <a:spcBef>
                <a:spcPts val="0"/>
              </a:spcBef>
              <a:spcAft>
                <a:spcPts val="0"/>
              </a:spcAft>
              <a:buSzPts val="6000"/>
              <a:buNone/>
              <a:defRPr sz="6000" b="1"/>
            </a:lvl4pPr>
            <a:lvl5pPr lvl="4" rtl="0">
              <a:spcBef>
                <a:spcPts val="0"/>
              </a:spcBef>
              <a:spcAft>
                <a:spcPts val="0"/>
              </a:spcAft>
              <a:buSzPts val="6000"/>
              <a:buNone/>
              <a:defRPr sz="6000" b="1"/>
            </a:lvl5pPr>
            <a:lvl6pPr lvl="5" rtl="0">
              <a:spcBef>
                <a:spcPts val="0"/>
              </a:spcBef>
              <a:spcAft>
                <a:spcPts val="0"/>
              </a:spcAft>
              <a:buSzPts val="6000"/>
              <a:buNone/>
              <a:defRPr sz="6000" b="1"/>
            </a:lvl6pPr>
            <a:lvl7pPr lvl="6" rtl="0">
              <a:spcBef>
                <a:spcPts val="0"/>
              </a:spcBef>
              <a:spcAft>
                <a:spcPts val="0"/>
              </a:spcAft>
              <a:buSzPts val="6000"/>
              <a:buNone/>
              <a:defRPr sz="6000" b="1"/>
            </a:lvl7pPr>
            <a:lvl8pPr lvl="7" rtl="0">
              <a:spcBef>
                <a:spcPts val="0"/>
              </a:spcBef>
              <a:spcAft>
                <a:spcPts val="0"/>
              </a:spcAft>
              <a:buSzPts val="6000"/>
              <a:buNone/>
              <a:defRPr sz="6000" b="1"/>
            </a:lvl8pPr>
            <a:lvl9pPr lvl="8" rtl="0">
              <a:spcBef>
                <a:spcPts val="0"/>
              </a:spcBef>
              <a:spcAft>
                <a:spcPts val="0"/>
              </a:spcAft>
              <a:buSzPts val="6000"/>
              <a:buNone/>
              <a:defRPr sz="6000" b="1"/>
            </a:lvl9pPr>
          </a:lstStyle>
          <a:p>
            <a:r>
              <a:t>xx%</a:t>
            </a:r>
          </a:p>
        </p:txBody>
      </p:sp>
      <p:sp>
        <p:nvSpPr>
          <p:cNvPr id="107" name="Google Shape;107;p17"/>
          <p:cNvSpPr txBox="1">
            <a:spLocks noGrp="1"/>
          </p:cNvSpPr>
          <p:nvPr>
            <p:ph type="subTitle" idx="1"/>
          </p:nvPr>
        </p:nvSpPr>
        <p:spPr>
          <a:xfrm>
            <a:off x="4956100" y="3116275"/>
            <a:ext cx="2475300" cy="62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108" name="Google Shape;108;p17"/>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9" name="Google Shape;109;p17"/>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10" name="Google Shape;110;p17"/>
          <p:cNvCxnSpPr/>
          <p:nvPr/>
        </p:nvCxnSpPr>
        <p:spPr>
          <a:xfrm>
            <a:off x="-209600" y="2402450"/>
            <a:ext cx="3144300" cy="27897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1">
  <p:cSld name="CUSTOM_8">
    <p:spTree>
      <p:nvGrpSpPr>
        <p:cNvPr id="1" name="Shape 207"/>
        <p:cNvGrpSpPr/>
        <p:nvPr/>
      </p:nvGrpSpPr>
      <p:grpSpPr>
        <a:xfrm>
          <a:off x="0" y="0"/>
          <a:ext cx="0" cy="0"/>
          <a:chOff x="0" y="0"/>
          <a:chExt cx="0" cy="0"/>
        </a:xfrm>
      </p:grpSpPr>
      <p:sp>
        <p:nvSpPr>
          <p:cNvPr id="208" name="Google Shape;208;p28"/>
          <p:cNvSpPr txBox="1">
            <a:spLocks noGrp="1"/>
          </p:cNvSpPr>
          <p:nvPr>
            <p:ph type="subTitle" idx="1"/>
          </p:nvPr>
        </p:nvSpPr>
        <p:spPr>
          <a:xfrm>
            <a:off x="4166800" y="1453525"/>
            <a:ext cx="3957600" cy="2889000"/>
          </a:xfrm>
          <a:prstGeom prst="rect">
            <a:avLst/>
          </a:prstGeom>
        </p:spPr>
        <p:txBody>
          <a:bodyPr spcFirstLastPara="1" wrap="square" lIns="91425" tIns="91425" rIns="91425" bIns="91425" anchor="ctr" anchorCtr="0">
            <a:noAutofit/>
          </a:bodyPr>
          <a:lstStyle>
            <a:lvl1pPr marR="38100"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209" name="Google Shape;209;p28"/>
          <p:cNvSpPr txBox="1">
            <a:spLocks noGrp="1"/>
          </p:cNvSpPr>
          <p:nvPr>
            <p:ph type="title"/>
          </p:nvPr>
        </p:nvSpPr>
        <p:spPr>
          <a:xfrm>
            <a:off x="713225" y="445025"/>
            <a:ext cx="4502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10" name="Google Shape;210;p28"/>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1" name="Google Shape;211;p28"/>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2" name="Google Shape;212;p28"/>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229"/>
        <p:cNvGrpSpPr/>
        <p:nvPr/>
      </p:nvGrpSpPr>
      <p:grpSpPr>
        <a:xfrm>
          <a:off x="0" y="0"/>
          <a:ext cx="0" cy="0"/>
          <a:chOff x="0" y="0"/>
          <a:chExt cx="0" cy="0"/>
        </a:xfrm>
      </p:grpSpPr>
      <p:cxnSp>
        <p:nvCxnSpPr>
          <p:cNvPr id="230" name="Google Shape;230;p3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1" name="Google Shape;231;p3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232"/>
        <p:cNvGrpSpPr/>
        <p:nvPr/>
      </p:nvGrpSpPr>
      <p:grpSpPr>
        <a:xfrm>
          <a:off x="0" y="0"/>
          <a:ext cx="0" cy="0"/>
          <a:chOff x="0" y="0"/>
          <a:chExt cx="0" cy="0"/>
        </a:xfrm>
      </p:grpSpPr>
      <p:cxnSp>
        <p:nvCxnSpPr>
          <p:cNvPr id="233" name="Google Shape;233;p3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4" name="Google Shape;234;p3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5" name="Google Shape;235;p32"/>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6" name="Google Shape;236;p32"/>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237"/>
        <p:cNvGrpSpPr/>
        <p:nvPr/>
      </p:nvGrpSpPr>
      <p:grpSpPr>
        <a:xfrm>
          <a:off x="0" y="0"/>
          <a:ext cx="0" cy="0"/>
          <a:chOff x="0" y="0"/>
          <a:chExt cx="0" cy="0"/>
        </a:xfrm>
      </p:grpSpPr>
      <p:cxnSp>
        <p:nvCxnSpPr>
          <p:cNvPr id="238" name="Google Shape;238;p3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9" name="Google Shape;239;p3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40" name="Google Shape;240;p33"/>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0"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6" r:id="rId4"/>
    <p:sldLayoutId id="2147483657" r:id="rId5"/>
    <p:sldLayoutId id="2147483658" r:id="rId6"/>
    <p:sldLayoutId id="2147483662" r:id="rId7"/>
    <p:sldLayoutId id="2147483663" r:id="rId8"/>
    <p:sldLayoutId id="2147483674" r:id="rId9"/>
    <p:sldLayoutId id="2147483677" r:id="rId10"/>
    <p:sldLayoutId id="2147483678" r:id="rId11"/>
    <p:sldLayoutId id="214748367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davidwanner@progressive123.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The Psychology Of Resigning</a:t>
            </a:r>
            <a:endParaRPr dirty="0"/>
          </a:p>
        </p:txBody>
      </p:sp>
      <p:sp>
        <p:nvSpPr>
          <p:cNvPr id="250" name="Google Shape;250;p36"/>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Why are your people leaving your organization?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04DB-D9F6-083D-8C2E-B66ECD379D87}"/>
              </a:ext>
            </a:extLst>
          </p:cNvPr>
          <p:cNvSpPr>
            <a:spLocks noGrp="1"/>
          </p:cNvSpPr>
          <p:nvPr>
            <p:ph type="title"/>
          </p:nvPr>
        </p:nvSpPr>
        <p:spPr>
          <a:xfrm>
            <a:off x="2081662" y="528183"/>
            <a:ext cx="4980623" cy="572700"/>
          </a:xfrm>
        </p:spPr>
        <p:txBody>
          <a:bodyPr/>
          <a:lstStyle/>
          <a:p>
            <a:r>
              <a:rPr lang="en-US" dirty="0"/>
              <a:t>The Psychology Of Resigning</a:t>
            </a:r>
          </a:p>
        </p:txBody>
      </p:sp>
      <p:sp>
        <p:nvSpPr>
          <p:cNvPr id="3" name="TextBox 2">
            <a:extLst>
              <a:ext uri="{FF2B5EF4-FFF2-40B4-BE49-F238E27FC236}">
                <a16:creationId xmlns:a16="http://schemas.microsoft.com/office/drawing/2014/main" id="{AFCE63C5-172A-B02F-FE68-8242E4609505}"/>
              </a:ext>
            </a:extLst>
          </p:cNvPr>
          <p:cNvSpPr txBox="1"/>
          <p:nvPr/>
        </p:nvSpPr>
        <p:spPr>
          <a:xfrm>
            <a:off x="876348" y="2839457"/>
            <a:ext cx="7391247" cy="1692771"/>
          </a:xfrm>
          <a:prstGeom prst="rect">
            <a:avLst/>
          </a:prstGeom>
          <a:noFill/>
        </p:spPr>
        <p:txBody>
          <a:bodyPr wrap="square" rtlCol="0">
            <a:spAutoFit/>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Stimuli trigger emotional consequences through beliefs. This means that an event goes through a process where it is dissected via a preset system of rarely challenged beliefs that engender an emotional response that may include feelings. This belief system is made of biases, cognitive distortions, irrational beliefs which are often negative and limited.</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496D9D47-77A1-B911-B03B-04BB3E8D6237}"/>
              </a:ext>
            </a:extLst>
          </p:cNvPr>
          <p:cNvSpPr txBox="1"/>
          <p:nvPr/>
        </p:nvSpPr>
        <p:spPr>
          <a:xfrm>
            <a:off x="2396663" y="1349939"/>
            <a:ext cx="4350619" cy="954107"/>
          </a:xfrm>
          <a:prstGeom prst="rect">
            <a:avLst/>
          </a:prstGeom>
          <a:noFill/>
        </p:spPr>
        <p:txBody>
          <a:bodyPr wrap="square" rtlCol="0">
            <a:spAutoFit/>
          </a:bodyPr>
          <a:lstStyle/>
          <a:p>
            <a:pPr algn="ctr"/>
            <a:r>
              <a:rPr lang="en-US" i="1" dirty="0">
                <a:solidFill>
                  <a:schemeClr val="tx1"/>
                </a:solidFill>
              </a:rPr>
              <a:t>“Between stimulus and response there is a space. </a:t>
            </a:r>
          </a:p>
          <a:p>
            <a:pPr algn="ctr"/>
            <a:r>
              <a:rPr lang="en-US" i="1" dirty="0"/>
              <a:t>In that space is our power to choose our response. In our response lies our growth and our freedom.” </a:t>
            </a:r>
          </a:p>
          <a:p>
            <a:pPr algn="ctr"/>
            <a:r>
              <a:rPr lang="en-US" i="1" dirty="0"/>
              <a:t>– </a:t>
            </a:r>
            <a:r>
              <a:rPr lang="en-US" dirty="0"/>
              <a:t>Viktor Frankl</a:t>
            </a:r>
          </a:p>
        </p:txBody>
      </p:sp>
    </p:spTree>
    <p:extLst>
      <p:ext uri="{BB962C8B-B14F-4D97-AF65-F5344CB8AC3E}">
        <p14:creationId xmlns:p14="http://schemas.microsoft.com/office/powerpoint/2010/main" val="126085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A504DB-D9F6-083D-8C2E-B66ECD379D87}"/>
              </a:ext>
            </a:extLst>
          </p:cNvPr>
          <p:cNvSpPr>
            <a:spLocks noGrp="1"/>
          </p:cNvSpPr>
          <p:nvPr/>
        </p:nvSpPr>
        <p:spPr>
          <a:xfrm>
            <a:off x="378016" y="49510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7" name="TextBox 6">
            <a:extLst>
              <a:ext uri="{FF2B5EF4-FFF2-40B4-BE49-F238E27FC236}">
                <a16:creationId xmlns:a16="http://schemas.microsoft.com/office/drawing/2014/main" id="{D4A9146D-C85E-E4F6-B5E2-518B23ABF414}"/>
              </a:ext>
            </a:extLst>
          </p:cNvPr>
          <p:cNvSpPr txBox="1"/>
          <p:nvPr/>
        </p:nvSpPr>
        <p:spPr>
          <a:xfrm>
            <a:off x="631768" y="1494045"/>
            <a:ext cx="4473117" cy="2862322"/>
          </a:xfrm>
          <a:prstGeom prst="rect">
            <a:avLst/>
          </a:prstGeom>
          <a:noFill/>
        </p:spPr>
        <p:txBody>
          <a:bodyPr wrap="square" rtlCol="0">
            <a:spAutoFit/>
          </a:bodyPr>
          <a:lstStyle/>
          <a:p>
            <a:pP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Thus, a single event, a specific circumstance, a singular situation can provide a distorted or altered reality. </a:t>
            </a:r>
          </a:p>
          <a:p>
            <a:pPr>
              <a:tabLst>
                <a:tab pos="162941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such, employees’ feelings or opinions, and perspectives may not be rational, accurate, or proportional to the event. </a:t>
            </a:r>
          </a:p>
          <a:p>
            <a:pPr>
              <a:tabLst>
                <a:tab pos="162941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Nonetheless, it is the perceived reality and to the individual it is fact, truth, and genuine.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A picture containing blur&#10;&#10;Description automatically generated">
            <a:extLst>
              <a:ext uri="{FF2B5EF4-FFF2-40B4-BE49-F238E27FC236}">
                <a16:creationId xmlns:a16="http://schemas.microsoft.com/office/drawing/2014/main" id="{9BCF1B66-55F1-5156-715F-67480A0A9631}"/>
              </a:ext>
            </a:extLst>
          </p:cNvPr>
          <p:cNvPicPr>
            <a:picLocks noChangeAspect="1"/>
          </p:cNvPicPr>
          <p:nvPr/>
        </p:nvPicPr>
        <p:blipFill>
          <a:blip r:embed="rId2"/>
          <a:stretch>
            <a:fillRect/>
          </a:stretch>
        </p:blipFill>
        <p:spPr>
          <a:xfrm>
            <a:off x="6096995" y="1301549"/>
            <a:ext cx="2286400" cy="3054818"/>
          </a:xfrm>
          <a:prstGeom prst="rect">
            <a:avLst/>
          </a:prstGeom>
        </p:spPr>
      </p:pic>
    </p:spTree>
    <p:extLst>
      <p:ext uri="{BB962C8B-B14F-4D97-AF65-F5344CB8AC3E}">
        <p14:creationId xmlns:p14="http://schemas.microsoft.com/office/powerpoint/2010/main" val="2919349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AB6870-AB4D-B1B3-BEFA-A7E92372C55D}"/>
              </a:ext>
            </a:extLst>
          </p:cNvPr>
          <p:cNvSpPr>
            <a:spLocks noGrp="1"/>
          </p:cNvSpPr>
          <p:nvPr/>
        </p:nvSpPr>
        <p:spPr>
          <a:xfrm>
            <a:off x="514950"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5" name="TextBox 4">
            <a:extLst>
              <a:ext uri="{FF2B5EF4-FFF2-40B4-BE49-F238E27FC236}">
                <a16:creationId xmlns:a16="http://schemas.microsoft.com/office/drawing/2014/main" id="{BDEA6B0B-9FED-E220-74F5-2D653B146BD7}"/>
              </a:ext>
            </a:extLst>
          </p:cNvPr>
          <p:cNvSpPr txBox="1"/>
          <p:nvPr/>
        </p:nvSpPr>
        <p:spPr>
          <a:xfrm>
            <a:off x="1544854" y="3234557"/>
            <a:ext cx="6054291" cy="1415772"/>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“Human decision making is often studied as the outcome of a careful evaluation of alternative options in terms of the likelihood and the value of outcomes associated with these options.” </a:t>
            </a:r>
            <a:r>
              <a:rPr lang="en-US" sz="1800" dirty="0">
                <a:effectLst/>
                <a:latin typeface="Calibri" panose="020F0502020204030204" pitchFamily="34" charset="0"/>
                <a:ea typeface="Calibri" panose="020F0502020204030204" pitchFamily="34" charset="0"/>
                <a:cs typeface="Times New Roman" panose="02020603050405020304" pitchFamily="18" charset="0"/>
              </a:rPr>
              <a:t>J. Van Der Plight, 2001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539D48C7-3644-9618-E10C-B8DD765D5F84}"/>
              </a:ext>
            </a:extLst>
          </p:cNvPr>
          <p:cNvSpPr txBox="1"/>
          <p:nvPr/>
        </p:nvSpPr>
        <p:spPr>
          <a:xfrm>
            <a:off x="514950" y="1303828"/>
            <a:ext cx="8114097" cy="169277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But what is decision making?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is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‘the output of a series of cognitive processes, through which a number of variables are balanced and evaluated, leading to an outcome that may result in an action or an opinion’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(Warren, 2010).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57135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3BA2F7B-8013-26BA-22A0-47EBA0EF9DB7}"/>
              </a:ext>
            </a:extLst>
          </p:cNvPr>
          <p:cNvSpPr>
            <a:spLocks noGrp="1"/>
          </p:cNvSpPr>
          <p:nvPr/>
        </p:nvSpPr>
        <p:spPr>
          <a:xfrm>
            <a:off x="712269"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4" name="TextBox 3">
            <a:extLst>
              <a:ext uri="{FF2B5EF4-FFF2-40B4-BE49-F238E27FC236}">
                <a16:creationId xmlns:a16="http://schemas.microsoft.com/office/drawing/2014/main" id="{FB282CB0-456E-D4C2-8E2B-669A263B896B}"/>
              </a:ext>
            </a:extLst>
          </p:cNvPr>
          <p:cNvSpPr txBox="1"/>
          <p:nvPr/>
        </p:nvSpPr>
        <p:spPr>
          <a:xfrm>
            <a:off x="789272" y="1511166"/>
            <a:ext cx="7372951" cy="1692771"/>
          </a:xfrm>
          <a:prstGeom prst="rect">
            <a:avLst/>
          </a:prstGeom>
          <a:noFill/>
        </p:spPr>
        <p:txBody>
          <a:bodyPr wrap="square" rtlCol="0">
            <a:spAutoFit/>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D</a:t>
            </a:r>
            <a:r>
              <a:rPr lang="en-US" sz="1800" dirty="0">
                <a:effectLst/>
                <a:latin typeface="Calibri" panose="020F0502020204030204" pitchFamily="34" charset="0"/>
                <a:ea typeface="Calibri" panose="020F0502020204030204" pitchFamily="34" charset="0"/>
                <a:cs typeface="Times New Roman" panose="02020603050405020304" pitchFamily="18" charset="0"/>
              </a:rPr>
              <a:t>ecision making is crucial because it shapes our reality. It triggers either positive or negative emotions and feelings that will ultimately decide whether we are happy or not, and ultimately if we should stay or leave an employer.</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B034D6C3-0796-64DE-2FC8-C4748B8B6C29}"/>
              </a:ext>
            </a:extLst>
          </p:cNvPr>
          <p:cNvSpPr txBox="1"/>
          <p:nvPr/>
        </p:nvSpPr>
        <p:spPr>
          <a:xfrm>
            <a:off x="789271" y="2648738"/>
            <a:ext cx="7372951" cy="2031325"/>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Humans constantly evaluate options. From ‘what should we eat for dinner’  to ‘what can I do to make my office a better work environment’. To us, it appears as an easy process whereas pros and cons on long-term and short-term eventualities are carefully considered. It might even seem based on fact, logic and wisdom.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But is it really? </a:t>
            </a:r>
            <a:endParaRPr lang="en-US" dirty="0"/>
          </a:p>
        </p:txBody>
      </p:sp>
    </p:spTree>
    <p:extLst>
      <p:ext uri="{BB962C8B-B14F-4D97-AF65-F5344CB8AC3E}">
        <p14:creationId xmlns:p14="http://schemas.microsoft.com/office/powerpoint/2010/main" val="115379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4362F0A-81BA-E1DC-9016-2DE9B03B5FF1}"/>
              </a:ext>
            </a:extLst>
          </p:cNvPr>
          <p:cNvSpPr>
            <a:spLocks noGrp="1"/>
          </p:cNvSpPr>
          <p:nvPr/>
        </p:nvSpPr>
        <p:spPr>
          <a:xfrm>
            <a:off x="712269"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7" name="TextBox 6">
            <a:extLst>
              <a:ext uri="{FF2B5EF4-FFF2-40B4-BE49-F238E27FC236}">
                <a16:creationId xmlns:a16="http://schemas.microsoft.com/office/drawing/2014/main" id="{83DB5AD8-630E-C6F9-CF2C-342B8E5E86CD}"/>
              </a:ext>
            </a:extLst>
          </p:cNvPr>
          <p:cNvSpPr txBox="1"/>
          <p:nvPr/>
        </p:nvSpPr>
        <p:spPr>
          <a:xfrm>
            <a:off x="1583355" y="1402199"/>
            <a:ext cx="5977289" cy="1169551"/>
          </a:xfrm>
          <a:prstGeom prst="rect">
            <a:avLst/>
          </a:prstGeom>
          <a:noFill/>
        </p:spPr>
        <p:txBody>
          <a:bodyPr wrap="square" rtlCol="0">
            <a:spAutoFit/>
          </a:bodyPr>
          <a:lstStyle/>
          <a:p>
            <a:r>
              <a:rPr lang="en-CA" b="0" i="1" dirty="0">
                <a:solidFill>
                  <a:srgbClr val="757575"/>
                </a:solidFill>
                <a:effectLst/>
                <a:latin typeface="sohne"/>
              </a:rPr>
              <a:t>“</a:t>
            </a:r>
            <a:r>
              <a:rPr lang="en-CA" i="1" dirty="0"/>
              <a:t>We often like to think that we’re like Mr. Spock in Star Trek, and very rational and logical. But we’re not. And, if you want to really reach people, if you want to communicate with them, if you want to persuade them, you need to figure out how to talk to the unconscious part of their mind.” </a:t>
            </a:r>
          </a:p>
          <a:p>
            <a:r>
              <a:rPr lang="en-CA" dirty="0">
                <a:latin typeface="+mj-lt"/>
              </a:rPr>
              <a:t>-</a:t>
            </a:r>
            <a:r>
              <a:rPr lang="en-CA" b="0" i="0" dirty="0">
                <a:solidFill>
                  <a:srgbClr val="292929"/>
                </a:solidFill>
                <a:effectLst/>
                <a:latin typeface="+mj-lt"/>
              </a:rPr>
              <a:t>Susan Weinschenk</a:t>
            </a:r>
            <a:endParaRPr lang="en-US" dirty="0">
              <a:latin typeface="+mj-lt"/>
            </a:endParaRPr>
          </a:p>
        </p:txBody>
      </p:sp>
      <p:sp>
        <p:nvSpPr>
          <p:cNvPr id="8" name="TextBox 7">
            <a:extLst>
              <a:ext uri="{FF2B5EF4-FFF2-40B4-BE49-F238E27FC236}">
                <a16:creationId xmlns:a16="http://schemas.microsoft.com/office/drawing/2014/main" id="{61D42349-BF61-5614-84ED-BC2C2B80C8F0}"/>
              </a:ext>
            </a:extLst>
          </p:cNvPr>
          <p:cNvSpPr txBox="1"/>
          <p:nvPr/>
        </p:nvSpPr>
        <p:spPr>
          <a:xfrm>
            <a:off x="712269" y="2974206"/>
            <a:ext cx="7873465" cy="141577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a:latin typeface="Calibri" panose="020F0502020204030204" pitchFamily="34" charset="0"/>
                <a:ea typeface="Calibri" panose="020F0502020204030204" pitchFamily="34" charset="0"/>
                <a:cs typeface="Times New Roman" panose="02020603050405020304" pitchFamily="18" charset="0"/>
              </a:rPr>
              <a:t>e</a:t>
            </a:r>
            <a:r>
              <a:rPr lang="en-US" sz="1800" dirty="0">
                <a:effectLst/>
                <a:latin typeface="Calibri" panose="020F0502020204030204" pitchFamily="34" charset="0"/>
                <a:ea typeface="Calibri" panose="020F0502020204030204" pitchFamily="34" charset="0"/>
                <a:cs typeface="Times New Roman" panose="02020603050405020304" pitchFamily="18" charset="0"/>
              </a:rPr>
              <a:t>valuation of options triggers two separate brain regions activating either our conscious or unconscious.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turns out,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90% </a:t>
            </a:r>
            <a:r>
              <a:rPr lang="en-US" sz="1800" dirty="0">
                <a:effectLst/>
                <a:latin typeface="Calibri" panose="020F0502020204030204" pitchFamily="34" charset="0"/>
                <a:ea typeface="Calibri" panose="020F0502020204030204" pitchFamily="34" charset="0"/>
                <a:cs typeface="Times New Roman" panose="02020603050405020304" pitchFamily="18" charset="0"/>
              </a:rPr>
              <a:t>of our decision making is processed by our unconscious.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1937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748876-706B-A9B3-7F64-08D55F456B2F}"/>
              </a:ext>
            </a:extLst>
          </p:cNvPr>
          <p:cNvSpPr>
            <a:spLocks noGrp="1"/>
          </p:cNvSpPr>
          <p:nvPr/>
        </p:nvSpPr>
        <p:spPr>
          <a:xfrm>
            <a:off x="712269"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4" name="TextBox 3">
            <a:extLst>
              <a:ext uri="{FF2B5EF4-FFF2-40B4-BE49-F238E27FC236}">
                <a16:creationId xmlns:a16="http://schemas.microsoft.com/office/drawing/2014/main" id="{92A7B380-761E-47A1-8EEA-B93B7AD8438A}"/>
              </a:ext>
            </a:extLst>
          </p:cNvPr>
          <p:cNvSpPr txBox="1"/>
          <p:nvPr/>
        </p:nvSpPr>
        <p:spPr>
          <a:xfrm>
            <a:off x="567891" y="1491916"/>
            <a:ext cx="7748336" cy="2523768"/>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it work?</a:t>
            </a:r>
          </a:p>
          <a:p>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unconscious system </a:t>
            </a:r>
            <a:r>
              <a:rPr lang="en-US" sz="1800" dirty="0">
                <a:effectLst/>
                <a:latin typeface="Calibri" panose="020F0502020204030204" pitchFamily="34" charset="0"/>
                <a:ea typeface="Calibri" panose="020F0502020204030204" pitchFamily="34" charset="0"/>
                <a:cs typeface="Times New Roman" panose="02020603050405020304" pitchFamily="18" charset="0"/>
              </a:rPr>
              <a:t>functions rapidly, naturally, and without any awareness of voluntary control. It is fast, associative, intuitive, and automatic. </a:t>
            </a:r>
          </a:p>
          <a:p>
            <a:pPr marL="285750" indent="-285750">
              <a:buFont typeface="Arial" panose="020B0604020202020204" pitchFamily="34" charset="0"/>
              <a:buChar char="•"/>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conscious system</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other hand, devotes attention to the demanding mental operations that requires it. It is slow, effortful, logical, lazy, and indecisive.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505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43059C-0689-6D4C-FE03-E5C747A2C275}"/>
              </a:ext>
            </a:extLst>
          </p:cNvPr>
          <p:cNvSpPr>
            <a:spLocks noGrp="1"/>
          </p:cNvSpPr>
          <p:nvPr/>
        </p:nvSpPr>
        <p:spPr>
          <a:xfrm>
            <a:off x="596766" y="502796"/>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6" name="TextBox 5">
            <a:extLst>
              <a:ext uri="{FF2B5EF4-FFF2-40B4-BE49-F238E27FC236}">
                <a16:creationId xmlns:a16="http://schemas.microsoft.com/office/drawing/2014/main" id="{76C35EEE-3EFE-89F0-85E5-21B0ED80FA26}"/>
              </a:ext>
            </a:extLst>
          </p:cNvPr>
          <p:cNvSpPr txBox="1"/>
          <p:nvPr/>
        </p:nvSpPr>
        <p:spPr>
          <a:xfrm>
            <a:off x="1973179" y="1568918"/>
            <a:ext cx="7170821" cy="3354765"/>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This is why the unconscious has been made the primary function in decision making. </a:t>
            </a:r>
          </a:p>
          <a:p>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So, the unconscious processes the information, comes up with a solution that is then passed on to the conscious making us feel that we were in charge and practical this whole time.</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problem is,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the unconscious is irrational</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bases its process on the legitimacy of underlying assumptions, full of cognitive distortions, biased and irrational beliefs.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9214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95C4A2-C809-0C89-24E6-8A1DF22D6049}"/>
              </a:ext>
            </a:extLst>
          </p:cNvPr>
          <p:cNvSpPr>
            <a:spLocks noGrp="1"/>
          </p:cNvSpPr>
          <p:nvPr/>
        </p:nvSpPr>
        <p:spPr>
          <a:xfrm>
            <a:off x="2081688" y="216572"/>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6" name="TextBox 5">
            <a:extLst>
              <a:ext uri="{FF2B5EF4-FFF2-40B4-BE49-F238E27FC236}">
                <a16:creationId xmlns:a16="http://schemas.microsoft.com/office/drawing/2014/main" id="{09AA7C33-1A35-32E8-8D52-1C8908EF4B77}"/>
              </a:ext>
            </a:extLst>
          </p:cNvPr>
          <p:cNvSpPr txBox="1"/>
          <p:nvPr/>
        </p:nvSpPr>
        <p:spPr>
          <a:xfrm>
            <a:off x="202131" y="897516"/>
            <a:ext cx="7430703" cy="584775"/>
          </a:xfrm>
          <a:prstGeom prst="rect">
            <a:avLst/>
          </a:prstGeom>
          <a:noFill/>
        </p:spPr>
        <p:txBody>
          <a:bodyPr wrap="square" rtlCol="0">
            <a:spAutoFit/>
          </a:bodyPr>
          <a:lstStyle/>
          <a:p>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Take a look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some of the cognitive distortions used in decision making: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A3DA04D0-B667-FB68-63DA-30DCDD656C0B}"/>
              </a:ext>
            </a:extLst>
          </p:cNvPr>
          <p:cNvSpPr txBox="1"/>
          <p:nvPr/>
        </p:nvSpPr>
        <p:spPr>
          <a:xfrm>
            <a:off x="202130" y="1359529"/>
            <a:ext cx="4369870" cy="3570208"/>
          </a:xfrm>
          <a:prstGeom prst="rect">
            <a:avLst/>
          </a:prstGeom>
          <a:noFill/>
        </p:spPr>
        <p:txBody>
          <a:bodyPr wrap="square" rtlCol="0">
            <a:spAutoFit/>
          </a:bodyPr>
          <a:lstStyle/>
          <a:p>
            <a:pPr marL="342900" lvl="0" indent="-342900">
              <a:buFont typeface="Symbol" pitchFamily="2" charset="2"/>
              <a:buChar char=""/>
            </a:pPr>
            <a:r>
              <a:rPr lang="en-US" i="1" u="sng" dirty="0">
                <a:effectLst/>
                <a:latin typeface="Calibri" panose="020F0502020204030204" pitchFamily="34" charset="0"/>
                <a:ea typeface="Calibri" panose="020F0502020204030204" pitchFamily="34" charset="0"/>
                <a:cs typeface="Times New Roman" panose="02020603050405020304" pitchFamily="18" charset="0"/>
              </a:rPr>
              <a:t>Polarized thinking</a:t>
            </a:r>
            <a:r>
              <a:rPr lang="en-US" dirty="0">
                <a:effectLst/>
                <a:latin typeface="Calibri" panose="020F0502020204030204" pitchFamily="34" charset="0"/>
                <a:ea typeface="Calibri" panose="020F0502020204030204" pitchFamily="34" charset="0"/>
                <a:cs typeface="Times New Roman" panose="02020603050405020304" pitchFamily="18" charset="0"/>
              </a:rPr>
              <a:t>: all or nothing thinking pattern</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i="1" u="sng" dirty="0">
                <a:effectLst/>
                <a:latin typeface="Calibri" panose="020F0502020204030204" pitchFamily="34" charset="0"/>
                <a:ea typeface="Calibri" panose="020F0502020204030204" pitchFamily="34" charset="0"/>
                <a:cs typeface="Times New Roman" panose="02020603050405020304" pitchFamily="18" charset="0"/>
              </a:rPr>
              <a:t>Mental filtering</a:t>
            </a:r>
            <a:r>
              <a:rPr lang="en-US" dirty="0">
                <a:effectLst/>
                <a:latin typeface="Calibri" panose="020F0502020204030204" pitchFamily="34" charset="0"/>
                <a:ea typeface="Calibri" panose="020F0502020204030204" pitchFamily="34" charset="0"/>
                <a:cs typeface="Times New Roman" panose="02020603050405020304" pitchFamily="18" charset="0"/>
              </a:rPr>
              <a:t>: either focusing on negative and filtering positive out or refusing to acknowledge positives altogether.</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i="1" u="sng" dirty="0">
                <a:effectLst/>
                <a:latin typeface="Calibri" panose="020F0502020204030204" pitchFamily="34" charset="0"/>
                <a:ea typeface="Calibri" panose="020F0502020204030204" pitchFamily="34" charset="0"/>
                <a:cs typeface="Times New Roman" panose="02020603050405020304" pitchFamily="18" charset="0"/>
              </a:rPr>
              <a:t>Overgeneralization</a:t>
            </a:r>
            <a:r>
              <a:rPr lang="en-US" dirty="0">
                <a:effectLst/>
                <a:latin typeface="Calibri" panose="020F0502020204030204" pitchFamily="34" charset="0"/>
                <a:ea typeface="Calibri" panose="020F0502020204030204" pitchFamily="34" charset="0"/>
                <a:cs typeface="Times New Roman" panose="02020603050405020304" pitchFamily="18" charset="0"/>
              </a:rPr>
              <a:t>: focusing on one event and incorrectly concluding all similar events going forward will result in the same negative experience</a:t>
            </a:r>
          </a:p>
          <a:p>
            <a:pPr marL="342900" lvl="0" indent="-342900">
              <a:buFont typeface="Symbol" pitchFamily="2" charset="2"/>
              <a:buChar char=""/>
            </a:pPr>
            <a:r>
              <a:rPr lang="en-US" i="1" u="sng" dirty="0">
                <a:effectLst/>
                <a:latin typeface="Calibri" panose="020F0502020204030204" pitchFamily="34" charset="0"/>
                <a:ea typeface="Calibri" panose="020F0502020204030204" pitchFamily="34" charset="0"/>
                <a:cs typeface="Times New Roman" panose="02020603050405020304" pitchFamily="18" charset="0"/>
              </a:rPr>
              <a:t>Jumping to conclusions</a:t>
            </a:r>
            <a:r>
              <a:rPr lang="en-US" dirty="0">
                <a:effectLst/>
                <a:latin typeface="Calibri" panose="020F0502020204030204" pitchFamily="34" charset="0"/>
                <a:ea typeface="Calibri" panose="020F0502020204030204" pitchFamily="34" charset="0"/>
                <a:cs typeface="Times New Roman" panose="02020603050405020304" pitchFamily="18" charset="0"/>
              </a:rPr>
              <a:t>: mind reading, fortune telling</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i="1" u="sng" dirty="0">
                <a:effectLst/>
                <a:latin typeface="Calibri" panose="020F0502020204030204" pitchFamily="34" charset="0"/>
                <a:ea typeface="Calibri" panose="020F0502020204030204" pitchFamily="34" charset="0"/>
                <a:cs typeface="Times New Roman" panose="02020603050405020304" pitchFamily="18" charset="0"/>
              </a:rPr>
              <a:t>Catastrophizing</a:t>
            </a:r>
            <a:r>
              <a:rPr lang="en-US" dirty="0">
                <a:effectLst/>
                <a:latin typeface="Calibri" panose="020F0502020204030204" pitchFamily="34" charset="0"/>
                <a:ea typeface="Calibri" panose="020F0502020204030204" pitchFamily="34" charset="0"/>
                <a:cs typeface="Times New Roman" panose="02020603050405020304" pitchFamily="18" charset="0"/>
              </a:rPr>
              <a:t>: magnification leading to worst-case scenario or minimization leading to diminishing positive experiences</a:t>
            </a: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Personalization</a:t>
            </a:r>
            <a:r>
              <a:rPr lang="en-US" sz="1400" dirty="0">
                <a:effectLst/>
                <a:latin typeface="Calibri" panose="020F0502020204030204" pitchFamily="34" charset="0"/>
                <a:ea typeface="Calibri" panose="020F0502020204030204" pitchFamily="34" charset="0"/>
                <a:cs typeface="Times New Roman" panose="02020603050405020304" pitchFamily="18" charset="0"/>
              </a:rPr>
              <a:t>: taking thinks personally</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Blaming</a:t>
            </a:r>
            <a:r>
              <a:rPr lang="en-US" sz="1400" dirty="0">
                <a:effectLst/>
                <a:latin typeface="Calibri" panose="020F0502020204030204" pitchFamily="34" charset="0"/>
                <a:ea typeface="Calibri" panose="020F0502020204030204" pitchFamily="34" charset="0"/>
                <a:cs typeface="Times New Roman" panose="02020603050405020304" pitchFamily="18" charset="0"/>
              </a:rPr>
              <a:t>: victim role, holding other responsible for their pain, not taking responsibilities.</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10EC9475-8108-A431-6F53-06596577D935}"/>
              </a:ext>
            </a:extLst>
          </p:cNvPr>
          <p:cNvSpPr txBox="1"/>
          <p:nvPr/>
        </p:nvSpPr>
        <p:spPr>
          <a:xfrm>
            <a:off x="4706753" y="1337912"/>
            <a:ext cx="4369870" cy="3754874"/>
          </a:xfrm>
          <a:prstGeom prst="rect">
            <a:avLst/>
          </a:prstGeom>
          <a:noFill/>
        </p:spPr>
        <p:txBody>
          <a:bodyPr wrap="square" rtlCol="0">
            <a:spAutoFit/>
          </a:bodyPr>
          <a:lstStyle/>
          <a:p>
            <a:pPr marL="342900" lvl="0" indent="-342900">
              <a:buFont typeface="Symbol" pitchFamily="2" charset="2"/>
              <a:buChar char=""/>
            </a:pPr>
            <a:r>
              <a:rPr lang="en-US" sz="1400" u="sng" dirty="0">
                <a:effectLst/>
                <a:latin typeface="Calibri" panose="020F0502020204030204" pitchFamily="34" charset="0"/>
                <a:ea typeface="Calibri" panose="020F0502020204030204" pitchFamily="34" charset="0"/>
                <a:cs typeface="Times New Roman" panose="02020603050405020304" pitchFamily="18" charset="0"/>
              </a:rPr>
              <a:t>Labeling</a:t>
            </a:r>
            <a:r>
              <a:rPr lang="en-US" sz="1400" dirty="0">
                <a:effectLst/>
                <a:latin typeface="Calibri" panose="020F0502020204030204" pitchFamily="34" charset="0"/>
                <a:ea typeface="Calibri" panose="020F0502020204030204" pitchFamily="34" charset="0"/>
                <a:cs typeface="Times New Roman" panose="02020603050405020304" pitchFamily="18" charset="0"/>
              </a:rPr>
              <a:t>: Assigning judgement to oneself or others based on one negative incident</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Always being right</a:t>
            </a:r>
            <a:r>
              <a:rPr lang="en-US" sz="1400" dirty="0">
                <a:effectLst/>
                <a:latin typeface="Calibri" panose="020F0502020204030204" pitchFamily="34" charset="0"/>
                <a:ea typeface="Calibri" panose="020F0502020204030204" pitchFamily="34" charset="0"/>
                <a:cs typeface="Times New Roman" panose="02020603050405020304" pitchFamily="18" charset="0"/>
              </a:rPr>
              <a:t>: will go to great length to prove they are right</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Should statements</a:t>
            </a:r>
            <a:r>
              <a:rPr lang="en-US" sz="1400" dirty="0">
                <a:effectLst/>
                <a:latin typeface="Calibri" panose="020F0502020204030204" pitchFamily="34" charset="0"/>
                <a:ea typeface="Calibri" panose="020F0502020204030204" pitchFamily="34" charset="0"/>
                <a:cs typeface="Times New Roman" panose="02020603050405020304" pitchFamily="18" charset="0"/>
              </a:rPr>
              <a:t>: Should, must, shouldn’t do rules enforced on themselves and others</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Emotional reasoning</a:t>
            </a:r>
            <a:r>
              <a:rPr lang="en-US" sz="1400" dirty="0">
                <a:effectLst/>
                <a:latin typeface="Calibri" panose="020F0502020204030204" pitchFamily="34" charset="0"/>
                <a:ea typeface="Calibri" panose="020F0502020204030204" pitchFamily="34" charset="0"/>
                <a:cs typeface="Times New Roman" panose="02020603050405020304" pitchFamily="18" charset="0"/>
              </a:rPr>
              <a:t>: emotion is accepted as fact because all logical reasoning is blocked out.</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Control fallacies</a:t>
            </a:r>
            <a:r>
              <a:rPr lang="en-US" sz="1400" dirty="0">
                <a:effectLst/>
                <a:latin typeface="Calibri" panose="020F0502020204030204" pitchFamily="34" charset="0"/>
                <a:ea typeface="Calibri" panose="020F0502020204030204" pitchFamily="34" charset="0"/>
                <a:cs typeface="Times New Roman" panose="02020603050405020304" pitchFamily="18" charset="0"/>
              </a:rPr>
              <a:t>: either external translating in fatalism, or external leading to self-blame</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Fallacy of change</a:t>
            </a:r>
            <a:r>
              <a:rPr lang="en-US" sz="1400" dirty="0">
                <a:effectLst/>
                <a:latin typeface="Calibri" panose="020F0502020204030204" pitchFamily="34" charset="0"/>
                <a:ea typeface="Calibri" panose="020F0502020204030204" pitchFamily="34" charset="0"/>
                <a:cs typeface="Times New Roman" panose="02020603050405020304" pitchFamily="18" charset="0"/>
              </a:rPr>
              <a:t>: pressuring others to change because they are convinced their happiness is dependent on the person changing</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Fallacy of fairness</a:t>
            </a:r>
            <a:r>
              <a:rPr lang="en-US" sz="1400" dirty="0">
                <a:effectLst/>
                <a:latin typeface="Calibri" panose="020F0502020204030204" pitchFamily="34" charset="0"/>
                <a:ea typeface="Calibri" panose="020F0502020204030204" pitchFamily="34" charset="0"/>
                <a:cs typeface="Times New Roman" panose="02020603050405020304" pitchFamily="18" charset="0"/>
              </a:rPr>
              <a:t>: all things should be fair to them</a:t>
            </a:r>
            <a:endParaRPr lang="en-CA"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en-US" sz="1400" i="1" u="sng" dirty="0">
                <a:effectLst/>
                <a:latin typeface="Calibri" panose="020F0502020204030204" pitchFamily="34" charset="0"/>
                <a:ea typeface="Calibri" panose="020F0502020204030204" pitchFamily="34" charset="0"/>
                <a:cs typeface="Times New Roman" panose="02020603050405020304" pitchFamily="18" charset="0"/>
              </a:rPr>
              <a:t>Heaven’s reward fallacy</a:t>
            </a:r>
            <a:r>
              <a:rPr lang="en-US" sz="1400" dirty="0">
                <a:effectLst/>
                <a:latin typeface="Calibri" panose="020F0502020204030204" pitchFamily="34" charset="0"/>
                <a:ea typeface="Calibri" panose="020F0502020204030204" pitchFamily="34" charset="0"/>
                <a:cs typeface="Times New Roman" panose="02020603050405020304" pitchFamily="18" charset="0"/>
              </a:rPr>
              <a:t>: rewarded on how hard you work, loyalty</a:t>
            </a:r>
            <a:r>
              <a:rPr lang="en-CA" dirty="0">
                <a:effectLst/>
              </a:rPr>
              <a:t> </a:t>
            </a:r>
            <a:endParaRPr lang="en-US" dirty="0"/>
          </a:p>
          <a:p>
            <a:endParaRPr lang="en-US" dirty="0"/>
          </a:p>
        </p:txBody>
      </p:sp>
    </p:spTree>
    <p:extLst>
      <p:ext uri="{BB962C8B-B14F-4D97-AF65-F5344CB8AC3E}">
        <p14:creationId xmlns:p14="http://schemas.microsoft.com/office/powerpoint/2010/main" val="542401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7FB528B-A59E-633E-733E-BF0C3134ACB8}"/>
              </a:ext>
            </a:extLst>
          </p:cNvPr>
          <p:cNvSpPr>
            <a:spLocks noGrp="1"/>
          </p:cNvSpPr>
          <p:nvPr/>
        </p:nvSpPr>
        <p:spPr>
          <a:xfrm>
            <a:off x="981777" y="583718"/>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7" name="TextBox 6">
            <a:extLst>
              <a:ext uri="{FF2B5EF4-FFF2-40B4-BE49-F238E27FC236}">
                <a16:creationId xmlns:a16="http://schemas.microsoft.com/office/drawing/2014/main" id="{964285DE-152F-CAF6-3539-6A0C1A17C439}"/>
              </a:ext>
            </a:extLst>
          </p:cNvPr>
          <p:cNvSpPr txBox="1"/>
          <p:nvPr/>
        </p:nvSpPr>
        <p:spPr>
          <a:xfrm>
            <a:off x="981777" y="1472665"/>
            <a:ext cx="7238198" cy="2800767"/>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While the irrational unconscious is going through its list of cognitive distortions, biased and irrational beliefs, the rational conscious mind isn’t even awake yet.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This translates into choices that can be regarded as illogical, irrational, or outright incomprehensible for any leader to grasp.</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This is why an employer might look at their work environment and believe it to be absolutely healthy, while employees see it as a toxic environment.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3396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4CB66F-9E2A-5879-70E3-6770F2006915}"/>
              </a:ext>
            </a:extLst>
          </p:cNvPr>
          <p:cNvSpPr>
            <a:spLocks noGrp="1"/>
          </p:cNvSpPr>
          <p:nvPr/>
        </p:nvSpPr>
        <p:spPr>
          <a:xfrm>
            <a:off x="712269"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Psychology Of Resigning</a:t>
            </a:r>
          </a:p>
        </p:txBody>
      </p:sp>
      <p:sp>
        <p:nvSpPr>
          <p:cNvPr id="5" name="TextBox 4">
            <a:extLst>
              <a:ext uri="{FF2B5EF4-FFF2-40B4-BE49-F238E27FC236}">
                <a16:creationId xmlns:a16="http://schemas.microsoft.com/office/drawing/2014/main" id="{8CDD6D83-51BA-2CE0-3278-46A6030A9DD2}"/>
              </a:ext>
            </a:extLst>
          </p:cNvPr>
          <p:cNvSpPr txBox="1"/>
          <p:nvPr/>
        </p:nvSpPr>
        <p:spPr>
          <a:xfrm>
            <a:off x="298383" y="1254474"/>
            <a:ext cx="5394509" cy="3077766"/>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solution?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Connect, ask, and communicate on a permanent basis. Since you cannot manage what you don’t know, acquiring well-being intel is paramount.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Don’t forget that it is never about what you think or feel, but what your employees are experiencing that will be the ultimate factor on your turnover ration.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Rectangle 2">
            <a:extLst>
              <a:ext uri="{FF2B5EF4-FFF2-40B4-BE49-F238E27FC236}">
                <a16:creationId xmlns:a16="http://schemas.microsoft.com/office/drawing/2014/main" id="{D8804C1A-ED9C-B19C-42C7-D7F4FB998543}"/>
              </a:ext>
            </a:extLst>
          </p:cNvPr>
          <p:cNvSpPr/>
          <p:nvPr/>
        </p:nvSpPr>
        <p:spPr>
          <a:xfrm>
            <a:off x="6304548" y="1512971"/>
            <a:ext cx="2541069" cy="2117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5BF9D31-D2BD-5945-CC8E-FF156130DB17}"/>
              </a:ext>
            </a:extLst>
          </p:cNvPr>
          <p:cNvSpPr txBox="1"/>
          <p:nvPr/>
        </p:nvSpPr>
        <p:spPr>
          <a:xfrm>
            <a:off x="6393580" y="1648420"/>
            <a:ext cx="2363003" cy="1846659"/>
          </a:xfrm>
          <a:prstGeom prst="rect">
            <a:avLst/>
          </a:prstGeom>
          <a:noFill/>
        </p:spPr>
        <p:txBody>
          <a:bodyPr wrap="square">
            <a:spAutoFit/>
          </a:bodyPr>
          <a:lstStyle/>
          <a:p>
            <a:pPr marL="0" lvl="0" indent="0" algn="ctr" rtl="0">
              <a:spcBef>
                <a:spcPts val="0"/>
              </a:spcBef>
              <a:spcAft>
                <a:spcPts val="1200"/>
              </a:spcAft>
              <a:buNone/>
            </a:pPr>
            <a:r>
              <a:rPr lang="en-CA" i="1" dirty="0">
                <a:solidFill>
                  <a:schemeClr val="bg1"/>
                </a:solidFill>
              </a:rPr>
              <a:t>“If you don’t appreciate your employees, your competitor will. They’re looking for great talent.</a:t>
            </a:r>
          </a:p>
          <a:p>
            <a:pPr marL="0" lvl="0" indent="0" algn="ctr" rtl="0">
              <a:spcBef>
                <a:spcPts val="0"/>
              </a:spcBef>
              <a:spcAft>
                <a:spcPts val="1200"/>
              </a:spcAft>
              <a:buNone/>
            </a:pPr>
            <a:r>
              <a:rPr lang="en-CA" sz="1600" i="1" dirty="0">
                <a:solidFill>
                  <a:schemeClr val="bg1"/>
                </a:solidFill>
              </a:rPr>
              <a:t>Do It Now! Sometimes ’Later’ Becomes ‘Never’.”</a:t>
            </a:r>
            <a:endParaRPr lang="en-CA" i="1" dirty="0">
              <a:solidFill>
                <a:schemeClr val="bg1"/>
              </a:solidFill>
            </a:endParaRPr>
          </a:p>
        </p:txBody>
      </p:sp>
    </p:spTree>
    <p:extLst>
      <p:ext uri="{BB962C8B-B14F-4D97-AF65-F5344CB8AC3E}">
        <p14:creationId xmlns:p14="http://schemas.microsoft.com/office/powerpoint/2010/main" val="1134239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We can help</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970318"/>
          </a:xfrm>
          <a:prstGeom prst="rect">
            <a:avLst/>
          </a:prstGeom>
          <a:noFill/>
        </p:spPr>
        <p:txBody>
          <a:bodyPr wrap="square" rtlCol="0">
            <a:spAutoFit/>
          </a:bodyPr>
          <a:lstStyle/>
          <a:p>
            <a:r>
              <a:rPr lang="en-US" dirty="0"/>
              <a:t>In terms of human capital management, Progressive Human Development Services has developed a unique and ground-breaking methodology to manage:</a:t>
            </a:r>
          </a:p>
          <a:p>
            <a:endParaRPr lang="en-US" dirty="0"/>
          </a:p>
          <a:p>
            <a:pPr marL="285750" indent="-285750">
              <a:buFont typeface="Arial" panose="020B0604020202020204" pitchFamily="34" charset="0"/>
              <a:buChar char="•"/>
            </a:pPr>
            <a:r>
              <a:rPr lang="en-US" dirty="0"/>
              <a:t>Employee retention</a:t>
            </a:r>
          </a:p>
          <a:p>
            <a:pPr marL="285750" indent="-285750">
              <a:buFont typeface="Arial" panose="020B0604020202020204" pitchFamily="34" charset="0"/>
              <a:buChar char="•"/>
            </a:pPr>
            <a:r>
              <a:rPr lang="en-US" dirty="0"/>
              <a:t>New talent attraction</a:t>
            </a:r>
          </a:p>
          <a:p>
            <a:pPr marL="285750" indent="-285750">
              <a:buFont typeface="Arial" panose="020B0604020202020204" pitchFamily="34" charset="0"/>
              <a:buChar char="•"/>
            </a:pPr>
            <a:r>
              <a:rPr lang="en-US" dirty="0"/>
              <a:t>Productivity boost</a:t>
            </a:r>
          </a:p>
          <a:p>
            <a:endParaRPr lang="en-US" dirty="0"/>
          </a:p>
          <a:p>
            <a:r>
              <a:rPr lang="en-US" dirty="0"/>
              <a:t>Our methodology is academic and science-based for outstanding and fast results. It is completely tailored to your needs and wants and can include:</a:t>
            </a:r>
          </a:p>
          <a:p>
            <a:pPr marL="285750" indent="-285750">
              <a:buFont typeface="Arial" panose="020B0604020202020204" pitchFamily="34" charset="0"/>
              <a:buChar char="•"/>
            </a:pPr>
            <a:r>
              <a:rPr lang="en-US" dirty="0"/>
              <a:t>Diagnosing strength and weakness</a:t>
            </a:r>
          </a:p>
          <a:p>
            <a:pPr marL="285750" indent="-285750">
              <a:buFont typeface="Arial" panose="020B0604020202020204" pitchFamily="34" charset="0"/>
              <a:buChar char="•"/>
            </a:pPr>
            <a:r>
              <a:rPr lang="en-US" dirty="0"/>
              <a:t>Needs assessment</a:t>
            </a:r>
          </a:p>
          <a:p>
            <a:pPr marL="285750" indent="-285750">
              <a:buFont typeface="Arial" panose="020B0604020202020204" pitchFamily="34" charset="0"/>
              <a:buChar char="•"/>
            </a:pPr>
            <a:r>
              <a:rPr lang="en-US" dirty="0"/>
              <a:t>Baseline survey</a:t>
            </a:r>
          </a:p>
          <a:p>
            <a:pPr marL="285750" indent="-285750">
              <a:buFont typeface="Arial" panose="020B0604020202020204" pitchFamily="34" charset="0"/>
              <a:buChar char="•"/>
            </a:pPr>
            <a:r>
              <a:rPr lang="en-US" dirty="0"/>
              <a:t>Strategy assessment and implementation</a:t>
            </a:r>
          </a:p>
          <a:p>
            <a:pPr marL="285750" indent="-285750">
              <a:buFont typeface="Arial" panose="020B0604020202020204" pitchFamily="34" charset="0"/>
              <a:buChar char="•"/>
            </a:pPr>
            <a:endParaRPr lang="en-US" dirty="0"/>
          </a:p>
          <a:p>
            <a:r>
              <a:rPr lang="en-US" dirty="0"/>
              <a:t>Call me now and let’s continue the conversation. 1 236 992 2340 (Its just a talk…)</a:t>
            </a:r>
          </a:p>
          <a:p>
            <a:endParaRPr lang="en-US" dirty="0"/>
          </a:p>
          <a:p>
            <a:endParaRPr lang="en-US" dirty="0"/>
          </a:p>
          <a:p>
            <a:endParaRPr lang="en-US" dirty="0"/>
          </a:p>
        </p:txBody>
      </p:sp>
    </p:spTree>
    <p:extLst>
      <p:ext uri="{BB962C8B-B14F-4D97-AF65-F5344CB8AC3E}">
        <p14:creationId xmlns:p14="http://schemas.microsoft.com/office/powerpoint/2010/main" val="193036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What’s next?</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539430"/>
          </a:xfrm>
          <a:prstGeom prst="rect">
            <a:avLst/>
          </a:prstGeom>
          <a:noFill/>
        </p:spPr>
        <p:txBody>
          <a:bodyPr wrap="square" rtlCol="0">
            <a:spAutoFit/>
          </a:bodyPr>
          <a:lstStyle/>
          <a:p>
            <a:endParaRPr lang="en-US" b="1" dirty="0"/>
          </a:p>
          <a:p>
            <a:r>
              <a:rPr lang="en-US" b="1" dirty="0"/>
              <a:t>What is keeping you up at night as a professional?</a:t>
            </a:r>
          </a:p>
          <a:p>
            <a:endParaRPr lang="en-US" b="1" dirty="0"/>
          </a:p>
          <a:p>
            <a:r>
              <a:rPr lang="en-US" dirty="0"/>
              <a:t>Progressive Human Development Services specialize in restoring good night sleep, free of business worries. We offer a variety of avenue to address your concerns based on your needs and strengths.</a:t>
            </a:r>
          </a:p>
          <a:p>
            <a:endParaRPr lang="en-US" dirty="0"/>
          </a:p>
          <a:p>
            <a:r>
              <a:rPr lang="en-US" dirty="0"/>
              <a:t>Let’s continue the conversation: call me now at 236 992 2340 or message me on LinkedIn for a free chat.</a:t>
            </a:r>
          </a:p>
          <a:p>
            <a:endParaRPr lang="en-US" dirty="0"/>
          </a:p>
          <a:p>
            <a:r>
              <a:rPr lang="en-US" dirty="0"/>
              <a:t>Progressive Human Development Services won’t just ”fix” your business concerns, it will empower and support you to do so.</a:t>
            </a:r>
          </a:p>
          <a:p>
            <a:endParaRPr lang="en-US" dirty="0"/>
          </a:p>
          <a:p>
            <a:r>
              <a:rPr lang="en-US" dirty="0"/>
              <a:t>Call me know.</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36221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226A-F1A2-186B-DABB-49E574E29C6F}"/>
              </a:ext>
            </a:extLst>
          </p:cNvPr>
          <p:cNvSpPr>
            <a:spLocks noGrp="1"/>
          </p:cNvSpPr>
          <p:nvPr>
            <p:ph type="title"/>
          </p:nvPr>
        </p:nvSpPr>
        <p:spPr>
          <a:xfrm>
            <a:off x="299339" y="458613"/>
            <a:ext cx="4649002" cy="1056285"/>
          </a:xfrm>
        </p:spPr>
        <p:txBody>
          <a:bodyPr/>
          <a:lstStyle/>
          <a:p>
            <a:r>
              <a:rPr lang="en-US" sz="4800" dirty="0"/>
              <a:t>Thank you!</a:t>
            </a:r>
          </a:p>
        </p:txBody>
      </p:sp>
      <p:sp>
        <p:nvSpPr>
          <p:cNvPr id="3" name="TextBox 2">
            <a:extLst>
              <a:ext uri="{FF2B5EF4-FFF2-40B4-BE49-F238E27FC236}">
                <a16:creationId xmlns:a16="http://schemas.microsoft.com/office/drawing/2014/main" id="{89C10C91-C299-88B1-8A7D-1D1A68B9F991}"/>
              </a:ext>
            </a:extLst>
          </p:cNvPr>
          <p:cNvSpPr txBox="1"/>
          <p:nvPr/>
        </p:nvSpPr>
        <p:spPr>
          <a:xfrm>
            <a:off x="299339" y="2407735"/>
            <a:ext cx="4465166" cy="523220"/>
          </a:xfrm>
          <a:prstGeom prst="rect">
            <a:avLst/>
          </a:prstGeom>
          <a:noFill/>
        </p:spPr>
        <p:txBody>
          <a:bodyPr wrap="square" rtlCol="0">
            <a:spAutoFit/>
          </a:bodyPr>
          <a:lstStyle/>
          <a:p>
            <a:r>
              <a:rPr lang="en-US" dirty="0"/>
              <a:t>Have questions? Want to continue the conversation?</a:t>
            </a:r>
          </a:p>
          <a:p>
            <a:r>
              <a:rPr lang="en-US" dirty="0"/>
              <a:t>Contact us, we are ready to talk.</a:t>
            </a:r>
          </a:p>
        </p:txBody>
      </p:sp>
      <p:sp>
        <p:nvSpPr>
          <p:cNvPr id="4" name="TextBox 3">
            <a:extLst>
              <a:ext uri="{FF2B5EF4-FFF2-40B4-BE49-F238E27FC236}">
                <a16:creationId xmlns:a16="http://schemas.microsoft.com/office/drawing/2014/main" id="{C15CAFA3-3DD8-54DE-C293-9D671AAA412F}"/>
              </a:ext>
            </a:extLst>
          </p:cNvPr>
          <p:cNvSpPr txBox="1"/>
          <p:nvPr/>
        </p:nvSpPr>
        <p:spPr>
          <a:xfrm>
            <a:off x="266496" y="2978852"/>
            <a:ext cx="4649002" cy="923330"/>
          </a:xfrm>
          <a:prstGeom prst="rect">
            <a:avLst/>
          </a:prstGeom>
          <a:noFill/>
        </p:spPr>
        <p:txBody>
          <a:bodyPr wrap="square" rtlCol="0">
            <a:spAutoFit/>
          </a:bodyPr>
          <a:lstStyle/>
          <a:p>
            <a:r>
              <a:rPr lang="en-US" sz="1800" dirty="0"/>
              <a:t>Don’t miss it: Check out all the resources available to you from Progressive Human Development Services</a:t>
            </a:r>
          </a:p>
        </p:txBody>
      </p:sp>
      <p:sp>
        <p:nvSpPr>
          <p:cNvPr id="5" name="TextBox 4">
            <a:extLst>
              <a:ext uri="{FF2B5EF4-FFF2-40B4-BE49-F238E27FC236}">
                <a16:creationId xmlns:a16="http://schemas.microsoft.com/office/drawing/2014/main" id="{87597D29-9976-1A39-8E5B-23C4072BBDA6}"/>
              </a:ext>
            </a:extLst>
          </p:cNvPr>
          <p:cNvSpPr txBox="1"/>
          <p:nvPr/>
        </p:nvSpPr>
        <p:spPr>
          <a:xfrm>
            <a:off x="299339" y="3950080"/>
            <a:ext cx="4061861" cy="954107"/>
          </a:xfrm>
          <a:prstGeom prst="rect">
            <a:avLst/>
          </a:prstGeom>
          <a:noFill/>
        </p:spPr>
        <p:txBody>
          <a:bodyPr wrap="square" rtlCol="0">
            <a:spAutoFit/>
          </a:bodyPr>
          <a:lstStyle/>
          <a:p>
            <a:r>
              <a:rPr lang="en-US" dirty="0"/>
              <a:t>1 236 992 2340</a:t>
            </a:r>
          </a:p>
          <a:p>
            <a:r>
              <a:rPr lang="en-US" dirty="0"/>
              <a:t>Progressive123.com</a:t>
            </a:r>
          </a:p>
          <a:p>
            <a:r>
              <a:rPr lang="en-US" dirty="0">
                <a:hlinkClick r:id="rId2"/>
              </a:rPr>
              <a:t>davidwanner@progressive123.com</a:t>
            </a:r>
            <a:endParaRPr lang="en-US" dirty="0"/>
          </a:p>
          <a:p>
            <a:endParaRPr lang="en-US" dirty="0"/>
          </a:p>
        </p:txBody>
      </p:sp>
      <p:sp>
        <p:nvSpPr>
          <p:cNvPr id="8" name="Rectangle 7">
            <a:extLst>
              <a:ext uri="{FF2B5EF4-FFF2-40B4-BE49-F238E27FC236}">
                <a16:creationId xmlns:a16="http://schemas.microsoft.com/office/drawing/2014/main" id="{C628007B-1C8B-403B-CC1B-303D721F78B1}"/>
              </a:ext>
            </a:extLst>
          </p:cNvPr>
          <p:cNvSpPr/>
          <p:nvPr/>
        </p:nvSpPr>
        <p:spPr>
          <a:xfrm>
            <a:off x="299339" y="1444975"/>
            <a:ext cx="4312141" cy="690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F36577B-7801-86A7-5376-C6EEDA558DBB}"/>
              </a:ext>
            </a:extLst>
          </p:cNvPr>
          <p:cNvSpPr txBox="1"/>
          <p:nvPr/>
        </p:nvSpPr>
        <p:spPr>
          <a:xfrm>
            <a:off x="299339" y="1513439"/>
            <a:ext cx="4649002" cy="553998"/>
          </a:xfrm>
          <a:prstGeom prst="rect">
            <a:avLst/>
          </a:prstGeom>
          <a:noFill/>
        </p:spPr>
        <p:txBody>
          <a:bodyPr wrap="square" rtlCol="0">
            <a:spAutoFit/>
          </a:bodyPr>
          <a:lstStyle/>
          <a:p>
            <a:r>
              <a:rPr lang="en-US" sz="1600" b="1" dirty="0">
                <a:solidFill>
                  <a:schemeClr val="bg1"/>
                </a:solidFill>
              </a:rPr>
              <a:t>Progressive Human Development Services</a:t>
            </a:r>
          </a:p>
          <a:p>
            <a:r>
              <a:rPr lang="en-US" dirty="0">
                <a:solidFill>
                  <a:schemeClr val="bg1"/>
                </a:solidFill>
              </a:rPr>
              <a:t>What is keeping you up at night?</a:t>
            </a:r>
          </a:p>
        </p:txBody>
      </p:sp>
      <p:pic>
        <p:nvPicPr>
          <p:cNvPr id="14" name="Picture 13" descr="Text, letter&#10;&#10;Description automatically generated">
            <a:extLst>
              <a:ext uri="{FF2B5EF4-FFF2-40B4-BE49-F238E27FC236}">
                <a16:creationId xmlns:a16="http://schemas.microsoft.com/office/drawing/2014/main" id="{05C5D95B-FE75-2991-1B52-908D787B3125}"/>
              </a:ext>
            </a:extLst>
          </p:cNvPr>
          <p:cNvPicPr>
            <a:picLocks noChangeAspect="1"/>
          </p:cNvPicPr>
          <p:nvPr/>
        </p:nvPicPr>
        <p:blipFill>
          <a:blip r:embed="rId3"/>
          <a:stretch>
            <a:fillRect/>
          </a:stretch>
        </p:blipFill>
        <p:spPr>
          <a:xfrm>
            <a:off x="5596246" y="469052"/>
            <a:ext cx="3248415" cy="4205395"/>
          </a:xfrm>
          <a:prstGeom prst="rect">
            <a:avLst/>
          </a:prstGeom>
        </p:spPr>
      </p:pic>
    </p:spTree>
    <p:extLst>
      <p:ext uri="{BB962C8B-B14F-4D97-AF65-F5344CB8AC3E}">
        <p14:creationId xmlns:p14="http://schemas.microsoft.com/office/powerpoint/2010/main" val="2942462781"/>
      </p:ext>
    </p:extLst>
  </p:cSld>
  <p:clrMapOvr>
    <a:masterClrMapping/>
  </p:clrMapOvr>
</p:sld>
</file>

<file path=ppt/theme/theme1.xml><?xml version="1.0" encoding="utf-8"?>
<a:theme xmlns:a="http://schemas.openxmlformats.org/drawingml/2006/main" name="Minimalist Business Slides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2596</TotalTime>
  <Words>1285</Words>
  <Application>Microsoft Macintosh PowerPoint</Application>
  <PresentationFormat>On-screen Show (16:9)</PresentationFormat>
  <Paragraphs>111</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Calibri</vt:lpstr>
      <vt:lpstr>Vidaloka</vt:lpstr>
      <vt:lpstr>Arial</vt:lpstr>
      <vt:lpstr>Montserrat</vt:lpstr>
      <vt:lpstr>Merriweather Light</vt:lpstr>
      <vt:lpstr>sohne</vt:lpstr>
      <vt:lpstr>Symbol</vt:lpstr>
      <vt:lpstr>Minimalist Business Slides by Slidesgo</vt:lpstr>
      <vt:lpstr>The Psychology Of Resigning</vt:lpstr>
      <vt:lpstr>The Psychology Of Resigning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Psychology Of Resigning</dc:title>
  <cp:lastModifiedBy>David Wanner</cp:lastModifiedBy>
  <cp:revision>8</cp:revision>
  <dcterms:modified xsi:type="dcterms:W3CDTF">2022-11-03T19:00:25Z</dcterms:modified>
</cp:coreProperties>
</file>