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1" r:id="rId1"/>
  </p:sldMasterIdLst>
  <p:notesMasterIdLst>
    <p:notesMasterId r:id="rId22"/>
  </p:notesMasterIdLst>
  <p:sldIdLst>
    <p:sldId id="256" r:id="rId2"/>
    <p:sldId id="311" r:id="rId3"/>
    <p:sldId id="312" r:id="rId4"/>
    <p:sldId id="313" r:id="rId5"/>
    <p:sldId id="315" r:id="rId6"/>
    <p:sldId id="314" r:id="rId7"/>
    <p:sldId id="316" r:id="rId8"/>
    <p:sldId id="318" r:id="rId9"/>
    <p:sldId id="317" r:id="rId10"/>
    <p:sldId id="319" r:id="rId11"/>
    <p:sldId id="320" r:id="rId12"/>
    <p:sldId id="322" r:id="rId13"/>
    <p:sldId id="323" r:id="rId14"/>
    <p:sldId id="324" r:id="rId15"/>
    <p:sldId id="325" r:id="rId16"/>
    <p:sldId id="326" r:id="rId17"/>
    <p:sldId id="328" r:id="rId18"/>
    <p:sldId id="329" r:id="rId19"/>
    <p:sldId id="327" r:id="rId20"/>
    <p:sldId id="321" r:id="rId21"/>
  </p:sldIdLst>
  <p:sldSz cx="9144000" cy="5143500" type="screen16x9"/>
  <p:notesSz cx="6858000" cy="9144000"/>
  <p:embeddedFontLst>
    <p:embeddedFont>
      <p:font typeface="Calibri" panose="020F0502020204030204" pitchFamily="34" charset="0"/>
      <p:regular r:id="rId23"/>
      <p:bold r:id="rId24"/>
      <p:italic r:id="rId25"/>
      <p:boldItalic r:id="rId26"/>
    </p:embeddedFont>
    <p:embeddedFont>
      <p:font typeface="Merriweather Light" pitchFamily="2" charset="77"/>
      <p:regular r:id="rId27"/>
      <p:bold r:id="rId28"/>
      <p:italic r:id="rId29"/>
      <p:boldItalic r:id="rId30"/>
    </p:embeddedFont>
    <p:embeddedFont>
      <p:font typeface="Montserrat" pitchFamily="2" charset="77"/>
      <p:regular r:id="rId31"/>
      <p:bold r:id="rId32"/>
      <p:italic r:id="rId33"/>
      <p:boldItalic r:id="rId34"/>
    </p:embeddedFont>
    <p:embeddedFont>
      <p:font typeface="Source Sans Pro" panose="020B0503030403020204" pitchFamily="34" charset="0"/>
      <p:regular r:id="rId35"/>
      <p:bold r:id="rId36"/>
      <p:italic r:id="rId37"/>
      <p:boldItalic r:id="rId38"/>
    </p:embeddedFont>
    <p:embeddedFont>
      <p:font typeface="Vidaloka" panose="02000504000000020004" pitchFamily="2" charset="0"/>
      <p:regular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81CDA3B-F755-45F9-B35A-1A43265CF732}">
  <a:tblStyle styleId="{C81CDA3B-F755-45F9-B35A-1A43265CF73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754"/>
  </p:normalViewPr>
  <p:slideViewPr>
    <p:cSldViewPr snapToGrid="0">
      <p:cViewPr varScale="1">
        <p:scale>
          <a:sx n="132" d="100"/>
          <a:sy n="132" d="100"/>
        </p:scale>
        <p:origin x="50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9" Type="http://schemas.openxmlformats.org/officeDocument/2006/relationships/font" Target="fonts/font17.fntdata"/><Relationship Id="rId21" Type="http://schemas.openxmlformats.org/officeDocument/2006/relationships/slide" Target="slides/slide20.xml"/><Relationship Id="rId34" Type="http://schemas.openxmlformats.org/officeDocument/2006/relationships/font" Target="fonts/font12.fntdata"/><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font" Target="fonts/font15.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font" Target="fonts/font1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font" Target="fonts/font13.fntdata"/><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font" Target="fonts/font1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7" name="Google Shape;24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1039975" y="1324500"/>
            <a:ext cx="70641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65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1040000" y="3377100"/>
            <a:ext cx="7064100" cy="4419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16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cxnSp>
        <p:nvCxnSpPr>
          <p:cNvPr id="11" name="Google Shape;11;p2"/>
          <p:cNvCxnSpPr/>
          <p:nvPr/>
        </p:nvCxnSpPr>
        <p:spPr>
          <a:xfrm>
            <a:off x="-72550"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12" name="Google Shape;12;p2"/>
          <p:cNvCxnSpPr/>
          <p:nvPr/>
        </p:nvCxnSpPr>
        <p:spPr>
          <a:xfrm flipH="1">
            <a:off x="-257975" y="-72550"/>
            <a:ext cx="3047400" cy="13464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13" name="Google Shape;13;p2"/>
          <p:cNvCxnSpPr/>
          <p:nvPr/>
        </p:nvCxnSpPr>
        <p:spPr>
          <a:xfrm>
            <a:off x="-72550"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14" name="Google Shape;14;p2"/>
          <p:cNvCxnSpPr/>
          <p:nvPr/>
        </p:nvCxnSpPr>
        <p:spPr>
          <a:xfrm flipH="1">
            <a:off x="6467450" y="3935375"/>
            <a:ext cx="3047400" cy="1346400"/>
          </a:xfrm>
          <a:prstGeom prst="curvedConnector3">
            <a:avLst>
              <a:gd name="adj1" fmla="val 50000"/>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2714550" y="2543963"/>
            <a:ext cx="3714900" cy="6489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Clr>
                <a:schemeClr val="accent4"/>
              </a:buClr>
              <a:buSzPts val="3600"/>
              <a:buNone/>
              <a:defRPr sz="5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7" name="Google Shape;17;p3"/>
          <p:cNvSpPr txBox="1">
            <a:spLocks noGrp="1"/>
          </p:cNvSpPr>
          <p:nvPr>
            <p:ph type="title" idx="2" hasCustomPrompt="1"/>
          </p:nvPr>
        </p:nvSpPr>
        <p:spPr>
          <a:xfrm>
            <a:off x="3746550" y="1478925"/>
            <a:ext cx="1650900" cy="978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7000">
                <a:solidFill>
                  <a:schemeClr val="accent1"/>
                </a:solidFill>
              </a:defRPr>
            </a:lvl1pPr>
            <a:lvl2pPr lvl="1" algn="ctr" rtl="0">
              <a:spcBef>
                <a:spcPts val="0"/>
              </a:spcBef>
              <a:spcAft>
                <a:spcPts val="0"/>
              </a:spcAft>
              <a:buSzPts val="6000"/>
              <a:buNone/>
              <a:defRPr sz="6000" b="1"/>
            </a:lvl2pPr>
            <a:lvl3pPr lvl="2" algn="ctr" rtl="0">
              <a:spcBef>
                <a:spcPts val="0"/>
              </a:spcBef>
              <a:spcAft>
                <a:spcPts val="0"/>
              </a:spcAft>
              <a:buSzPts val="6000"/>
              <a:buNone/>
              <a:defRPr sz="6000" b="1"/>
            </a:lvl3pPr>
            <a:lvl4pPr lvl="3" algn="ctr" rtl="0">
              <a:spcBef>
                <a:spcPts val="0"/>
              </a:spcBef>
              <a:spcAft>
                <a:spcPts val="0"/>
              </a:spcAft>
              <a:buSzPts val="6000"/>
              <a:buNone/>
              <a:defRPr sz="6000" b="1"/>
            </a:lvl4pPr>
            <a:lvl5pPr lvl="4" algn="ctr" rtl="0">
              <a:spcBef>
                <a:spcPts val="0"/>
              </a:spcBef>
              <a:spcAft>
                <a:spcPts val="0"/>
              </a:spcAft>
              <a:buSzPts val="6000"/>
              <a:buNone/>
              <a:defRPr sz="6000" b="1"/>
            </a:lvl5pPr>
            <a:lvl6pPr lvl="5" algn="ctr" rtl="0">
              <a:spcBef>
                <a:spcPts val="0"/>
              </a:spcBef>
              <a:spcAft>
                <a:spcPts val="0"/>
              </a:spcAft>
              <a:buSzPts val="6000"/>
              <a:buNone/>
              <a:defRPr sz="6000" b="1"/>
            </a:lvl6pPr>
            <a:lvl7pPr lvl="6" algn="ctr" rtl="0">
              <a:spcBef>
                <a:spcPts val="0"/>
              </a:spcBef>
              <a:spcAft>
                <a:spcPts val="0"/>
              </a:spcAft>
              <a:buSzPts val="6000"/>
              <a:buNone/>
              <a:defRPr sz="6000" b="1"/>
            </a:lvl7pPr>
            <a:lvl8pPr lvl="7" algn="ctr" rtl="0">
              <a:spcBef>
                <a:spcPts val="0"/>
              </a:spcBef>
              <a:spcAft>
                <a:spcPts val="0"/>
              </a:spcAft>
              <a:buSzPts val="6000"/>
              <a:buNone/>
              <a:defRPr sz="6000" b="1"/>
            </a:lvl8pPr>
            <a:lvl9pPr lvl="8" algn="ctr" rtl="0">
              <a:spcBef>
                <a:spcPts val="0"/>
              </a:spcBef>
              <a:spcAft>
                <a:spcPts val="0"/>
              </a:spcAft>
              <a:buSzPts val="6000"/>
              <a:buNone/>
              <a:defRPr sz="6000" b="1"/>
            </a:lvl9pPr>
          </a:lstStyle>
          <a:p>
            <a:r>
              <a:t>xx%</a:t>
            </a:r>
          </a:p>
        </p:txBody>
      </p:sp>
      <p:sp>
        <p:nvSpPr>
          <p:cNvPr id="18" name="Google Shape;18;p3"/>
          <p:cNvSpPr txBox="1">
            <a:spLocks noGrp="1"/>
          </p:cNvSpPr>
          <p:nvPr>
            <p:ph type="subTitle" idx="1"/>
          </p:nvPr>
        </p:nvSpPr>
        <p:spPr>
          <a:xfrm>
            <a:off x="2291400" y="3279625"/>
            <a:ext cx="4561200" cy="393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4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cxnSp>
        <p:nvCxnSpPr>
          <p:cNvPr id="19" name="Google Shape;19;p3"/>
          <p:cNvCxnSpPr/>
          <p:nvPr/>
        </p:nvCxnSpPr>
        <p:spPr>
          <a:xfrm>
            <a:off x="-72550"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20" name="Google Shape;20;p3"/>
          <p:cNvCxnSpPr/>
          <p:nvPr/>
        </p:nvCxnSpPr>
        <p:spPr>
          <a:xfrm>
            <a:off x="-72550"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21" name="Google Shape;21;p3"/>
          <p:cNvCxnSpPr/>
          <p:nvPr/>
        </p:nvCxnSpPr>
        <p:spPr>
          <a:xfrm flipH="1">
            <a:off x="7948925" y="3979775"/>
            <a:ext cx="1378500" cy="12363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22" name="Google Shape;22;p3"/>
          <p:cNvCxnSpPr/>
          <p:nvPr/>
        </p:nvCxnSpPr>
        <p:spPr>
          <a:xfrm flipH="1">
            <a:off x="-112875" y="-88700"/>
            <a:ext cx="1418700" cy="1064400"/>
          </a:xfrm>
          <a:prstGeom prst="curvedConnector3">
            <a:avLst>
              <a:gd name="adj1" fmla="val 50000"/>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8"/>
        <p:cNvGrpSpPr/>
        <p:nvPr/>
      </p:nvGrpSpPr>
      <p:grpSpPr>
        <a:xfrm>
          <a:off x="0" y="0"/>
          <a:ext cx="0" cy="0"/>
          <a:chOff x="0" y="0"/>
          <a:chExt cx="0" cy="0"/>
        </a:xfrm>
      </p:grpSpPr>
      <p:sp>
        <p:nvSpPr>
          <p:cNvPr id="39" name="Google Shape;39;p6"/>
          <p:cNvSpPr txBox="1">
            <a:spLocks noGrp="1"/>
          </p:cNvSpPr>
          <p:nvPr>
            <p:ph type="title"/>
          </p:nvPr>
        </p:nvSpPr>
        <p:spPr>
          <a:xfrm>
            <a:off x="713225" y="445025"/>
            <a:ext cx="77175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cxnSp>
        <p:nvCxnSpPr>
          <p:cNvPr id="40" name="Google Shape;40;p6"/>
          <p:cNvCxnSpPr/>
          <p:nvPr/>
        </p:nvCxnSpPr>
        <p:spPr>
          <a:xfrm>
            <a:off x="-72550"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41" name="Google Shape;41;p6"/>
          <p:cNvCxnSpPr/>
          <p:nvPr/>
        </p:nvCxnSpPr>
        <p:spPr>
          <a:xfrm>
            <a:off x="-72550" y="4877450"/>
            <a:ext cx="9287400" cy="0"/>
          </a:xfrm>
          <a:prstGeom prst="straightConnector1">
            <a:avLst/>
          </a:prstGeom>
          <a:noFill/>
          <a:ln w="28575" cap="flat" cmpd="sng">
            <a:solidFill>
              <a:schemeClr val="accent1"/>
            </a:solidFill>
            <a:prstDash val="solid"/>
            <a:round/>
            <a:headEnd type="none" w="med" len="med"/>
            <a:tailEnd type="none" w="med" len="med"/>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60"/>
        <p:cNvGrpSpPr/>
        <p:nvPr/>
      </p:nvGrpSpPr>
      <p:grpSpPr>
        <a:xfrm>
          <a:off x="0" y="0"/>
          <a:ext cx="0" cy="0"/>
          <a:chOff x="0" y="0"/>
          <a:chExt cx="0" cy="0"/>
        </a:xfrm>
      </p:grpSpPr>
      <p:sp>
        <p:nvSpPr>
          <p:cNvPr id="61" name="Google Shape;61;p10"/>
          <p:cNvSpPr txBox="1">
            <a:spLocks noGrp="1"/>
          </p:cNvSpPr>
          <p:nvPr>
            <p:ph type="body" idx="1"/>
          </p:nvPr>
        </p:nvSpPr>
        <p:spPr>
          <a:xfrm>
            <a:off x="713225" y="539500"/>
            <a:ext cx="3557100" cy="9777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sz="3000">
                <a:latin typeface="Vidaloka"/>
                <a:ea typeface="Vidaloka"/>
                <a:cs typeface="Vidaloka"/>
                <a:sym typeface="Vidaloka"/>
              </a:defRPr>
            </a:lvl1pPr>
          </a:lstStyle>
          <a:p>
            <a:endParaRPr/>
          </a:p>
        </p:txBody>
      </p:sp>
      <p:cxnSp>
        <p:nvCxnSpPr>
          <p:cNvPr id="62" name="Google Shape;62;p10"/>
          <p:cNvCxnSpPr/>
          <p:nvPr/>
        </p:nvCxnSpPr>
        <p:spPr>
          <a:xfrm>
            <a:off x="-72550"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63" name="Google Shape;63;p10"/>
          <p:cNvCxnSpPr/>
          <p:nvPr/>
        </p:nvCxnSpPr>
        <p:spPr>
          <a:xfrm>
            <a:off x="-72550"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64" name="Google Shape;64;p10"/>
          <p:cNvCxnSpPr/>
          <p:nvPr/>
        </p:nvCxnSpPr>
        <p:spPr>
          <a:xfrm rot="10800000" flipH="1">
            <a:off x="6144975" y="3103725"/>
            <a:ext cx="3118200" cy="2201100"/>
          </a:xfrm>
          <a:prstGeom prst="curvedConnector3">
            <a:avLst>
              <a:gd name="adj1" fmla="val 50000"/>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65"/>
        <p:cNvGrpSpPr/>
        <p:nvPr/>
      </p:nvGrpSpPr>
      <p:grpSpPr>
        <a:xfrm>
          <a:off x="0" y="0"/>
          <a:ext cx="0" cy="0"/>
          <a:chOff x="0" y="0"/>
          <a:chExt cx="0" cy="0"/>
        </a:xfrm>
      </p:grpSpPr>
      <p:sp>
        <p:nvSpPr>
          <p:cNvPr id="66" name="Google Shape;66;p11"/>
          <p:cNvSpPr txBox="1">
            <a:spLocks noGrp="1"/>
          </p:cNvSpPr>
          <p:nvPr>
            <p:ph type="title" hasCustomPrompt="1"/>
          </p:nvPr>
        </p:nvSpPr>
        <p:spPr>
          <a:xfrm>
            <a:off x="713225" y="1497763"/>
            <a:ext cx="7717500" cy="1644300"/>
          </a:xfrm>
          <a:prstGeom prst="rect">
            <a:avLst/>
          </a:prstGeom>
        </p:spPr>
        <p:txBody>
          <a:bodyPr spcFirstLastPara="1" wrap="square" lIns="91425" tIns="91425" rIns="91425" bIns="91425" anchor="ctr" anchorCtr="0">
            <a:noAutofit/>
          </a:bodyPr>
          <a:lstStyle>
            <a:lvl1pPr lvl="0" algn="ctr">
              <a:spcBef>
                <a:spcPts val="0"/>
              </a:spcBef>
              <a:spcAft>
                <a:spcPts val="0"/>
              </a:spcAft>
              <a:buSzPts val="12000"/>
              <a:buNone/>
              <a:defRPr sz="12000">
                <a:solidFill>
                  <a:schemeClr val="accent1"/>
                </a:solidFill>
              </a:defRPr>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67" name="Google Shape;67;p11"/>
          <p:cNvSpPr txBox="1">
            <a:spLocks noGrp="1"/>
          </p:cNvSpPr>
          <p:nvPr>
            <p:ph type="subTitle" idx="1"/>
          </p:nvPr>
        </p:nvSpPr>
        <p:spPr>
          <a:xfrm>
            <a:off x="1514325" y="3278788"/>
            <a:ext cx="6120300" cy="375000"/>
          </a:xfrm>
          <a:prstGeom prst="rect">
            <a:avLst/>
          </a:prstGeom>
        </p:spPr>
        <p:txBody>
          <a:bodyPr spcFirstLastPara="1" wrap="square" lIns="91425" tIns="91425" rIns="91425" bIns="91425" anchor="t" anchorCtr="0">
            <a:noAutofit/>
          </a:bodyPr>
          <a:lstStyle>
            <a:lvl1pPr lvl="0" algn="ctr">
              <a:spcBef>
                <a:spcPts val="0"/>
              </a:spcBef>
              <a:spcAft>
                <a:spcPts val="0"/>
              </a:spcAft>
              <a:buSzPts val="1600"/>
              <a:buNone/>
              <a:defRPr sz="1600"/>
            </a:lvl1pPr>
            <a:lvl2pPr lvl="1" algn="ctr">
              <a:spcBef>
                <a:spcPts val="0"/>
              </a:spcBef>
              <a:spcAft>
                <a:spcPts val="0"/>
              </a:spcAft>
              <a:buSzPts val="1600"/>
              <a:buNone/>
              <a:defRPr sz="1600"/>
            </a:lvl2pPr>
            <a:lvl3pPr lvl="2" algn="ctr">
              <a:spcBef>
                <a:spcPts val="0"/>
              </a:spcBef>
              <a:spcAft>
                <a:spcPts val="0"/>
              </a:spcAft>
              <a:buSzPts val="1600"/>
              <a:buNone/>
              <a:defRPr sz="1600"/>
            </a:lvl3pPr>
            <a:lvl4pPr lvl="3" algn="ctr">
              <a:spcBef>
                <a:spcPts val="0"/>
              </a:spcBef>
              <a:spcAft>
                <a:spcPts val="0"/>
              </a:spcAft>
              <a:buSzPts val="1600"/>
              <a:buNone/>
              <a:defRPr sz="1600"/>
            </a:lvl4pPr>
            <a:lvl5pPr lvl="4" algn="ctr">
              <a:spcBef>
                <a:spcPts val="0"/>
              </a:spcBef>
              <a:spcAft>
                <a:spcPts val="0"/>
              </a:spcAft>
              <a:buSzPts val="1600"/>
              <a:buNone/>
              <a:defRPr sz="1600"/>
            </a:lvl5pPr>
            <a:lvl6pPr lvl="5" algn="ctr">
              <a:spcBef>
                <a:spcPts val="0"/>
              </a:spcBef>
              <a:spcAft>
                <a:spcPts val="0"/>
              </a:spcAft>
              <a:buSzPts val="1600"/>
              <a:buNone/>
              <a:defRPr sz="1600"/>
            </a:lvl6pPr>
            <a:lvl7pPr lvl="6" algn="ctr">
              <a:spcBef>
                <a:spcPts val="0"/>
              </a:spcBef>
              <a:spcAft>
                <a:spcPts val="0"/>
              </a:spcAft>
              <a:buSzPts val="1600"/>
              <a:buNone/>
              <a:defRPr sz="1600"/>
            </a:lvl7pPr>
            <a:lvl8pPr lvl="7" algn="ctr">
              <a:spcBef>
                <a:spcPts val="0"/>
              </a:spcBef>
              <a:spcAft>
                <a:spcPts val="0"/>
              </a:spcAft>
              <a:buSzPts val="1600"/>
              <a:buNone/>
              <a:defRPr sz="1600"/>
            </a:lvl8pPr>
            <a:lvl9pPr lvl="8" algn="ctr">
              <a:spcBef>
                <a:spcPts val="0"/>
              </a:spcBef>
              <a:spcAft>
                <a:spcPts val="0"/>
              </a:spcAft>
              <a:buSzPts val="1600"/>
              <a:buNone/>
              <a:defRPr sz="1600"/>
            </a:lvl9pPr>
          </a:lstStyle>
          <a:p>
            <a:endParaRPr/>
          </a:p>
        </p:txBody>
      </p:sp>
      <p:cxnSp>
        <p:nvCxnSpPr>
          <p:cNvPr id="68" name="Google Shape;68;p11"/>
          <p:cNvCxnSpPr/>
          <p:nvPr/>
        </p:nvCxnSpPr>
        <p:spPr>
          <a:xfrm>
            <a:off x="-72550"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69" name="Google Shape;69;p11"/>
          <p:cNvCxnSpPr/>
          <p:nvPr/>
        </p:nvCxnSpPr>
        <p:spPr>
          <a:xfrm>
            <a:off x="-72550"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70" name="Google Shape;70;p11"/>
          <p:cNvCxnSpPr/>
          <p:nvPr/>
        </p:nvCxnSpPr>
        <p:spPr>
          <a:xfrm>
            <a:off x="-250225" y="4076450"/>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71" name="Google Shape;71;p11"/>
          <p:cNvCxnSpPr/>
          <p:nvPr/>
        </p:nvCxnSpPr>
        <p:spPr>
          <a:xfrm>
            <a:off x="7441150" y="-48375"/>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72"/>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99"/>
        <p:cNvGrpSpPr/>
        <p:nvPr/>
      </p:nvGrpSpPr>
      <p:grpSpPr>
        <a:xfrm>
          <a:off x="0" y="0"/>
          <a:ext cx="0" cy="0"/>
          <a:chOff x="0" y="0"/>
          <a:chExt cx="0" cy="0"/>
        </a:xfrm>
      </p:grpSpPr>
      <p:sp>
        <p:nvSpPr>
          <p:cNvPr id="100" name="Google Shape;100;p16"/>
          <p:cNvSpPr txBox="1">
            <a:spLocks noGrp="1"/>
          </p:cNvSpPr>
          <p:nvPr>
            <p:ph type="title"/>
          </p:nvPr>
        </p:nvSpPr>
        <p:spPr>
          <a:xfrm>
            <a:off x="713225" y="445025"/>
            <a:ext cx="77175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cxnSp>
        <p:nvCxnSpPr>
          <p:cNvPr id="101" name="Google Shape;101;p16"/>
          <p:cNvCxnSpPr/>
          <p:nvPr/>
        </p:nvCxnSpPr>
        <p:spPr>
          <a:xfrm>
            <a:off x="-72550"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102" name="Google Shape;102;p16"/>
          <p:cNvCxnSpPr/>
          <p:nvPr/>
        </p:nvCxnSpPr>
        <p:spPr>
          <a:xfrm>
            <a:off x="-72550"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103" name="Google Shape;103;p16"/>
          <p:cNvCxnSpPr/>
          <p:nvPr/>
        </p:nvCxnSpPr>
        <p:spPr>
          <a:xfrm>
            <a:off x="7207350" y="-153175"/>
            <a:ext cx="2120400" cy="1273800"/>
          </a:xfrm>
          <a:prstGeom prst="curvedConnector3">
            <a:avLst>
              <a:gd name="adj1" fmla="val 50000"/>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header 1">
  <p:cSld name="SECTION_HEADER_1">
    <p:spTree>
      <p:nvGrpSpPr>
        <p:cNvPr id="1" name="Shape 104"/>
        <p:cNvGrpSpPr/>
        <p:nvPr/>
      </p:nvGrpSpPr>
      <p:grpSpPr>
        <a:xfrm>
          <a:off x="0" y="0"/>
          <a:ext cx="0" cy="0"/>
          <a:chOff x="0" y="0"/>
          <a:chExt cx="0" cy="0"/>
        </a:xfrm>
      </p:grpSpPr>
      <p:sp>
        <p:nvSpPr>
          <p:cNvPr id="105" name="Google Shape;105;p17"/>
          <p:cNvSpPr txBox="1">
            <a:spLocks noGrp="1"/>
          </p:cNvSpPr>
          <p:nvPr>
            <p:ph type="title"/>
          </p:nvPr>
        </p:nvSpPr>
        <p:spPr>
          <a:xfrm>
            <a:off x="4956100" y="2467375"/>
            <a:ext cx="2475300" cy="6489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600"/>
              <a:buNone/>
              <a:defRPr sz="35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endParaRPr/>
          </a:p>
        </p:txBody>
      </p:sp>
      <p:sp>
        <p:nvSpPr>
          <p:cNvPr id="106" name="Google Shape;106;p17"/>
          <p:cNvSpPr txBox="1">
            <a:spLocks noGrp="1"/>
          </p:cNvSpPr>
          <p:nvPr>
            <p:ph type="title" idx="2" hasCustomPrompt="1"/>
          </p:nvPr>
        </p:nvSpPr>
        <p:spPr>
          <a:xfrm>
            <a:off x="4956100" y="1402325"/>
            <a:ext cx="1650900" cy="978300"/>
          </a:xfrm>
          <a:prstGeom prst="rect">
            <a:avLst/>
          </a:prstGeom>
        </p:spPr>
        <p:txBody>
          <a:bodyPr spcFirstLastPara="1" wrap="square" lIns="91425" tIns="91425" rIns="91425" bIns="91425" anchor="ctr" anchorCtr="0">
            <a:noAutofit/>
          </a:bodyPr>
          <a:lstStyle>
            <a:lvl1pPr lvl="0" rtl="0">
              <a:spcBef>
                <a:spcPts val="0"/>
              </a:spcBef>
              <a:spcAft>
                <a:spcPts val="0"/>
              </a:spcAft>
              <a:buSzPts val="6000"/>
              <a:buNone/>
              <a:defRPr sz="7000">
                <a:solidFill>
                  <a:schemeClr val="accent1"/>
                </a:solidFill>
              </a:defRPr>
            </a:lvl1pPr>
            <a:lvl2pPr lvl="1" rtl="0">
              <a:spcBef>
                <a:spcPts val="0"/>
              </a:spcBef>
              <a:spcAft>
                <a:spcPts val="0"/>
              </a:spcAft>
              <a:buSzPts val="6000"/>
              <a:buNone/>
              <a:defRPr sz="6000" b="1"/>
            </a:lvl2pPr>
            <a:lvl3pPr lvl="2" rtl="0">
              <a:spcBef>
                <a:spcPts val="0"/>
              </a:spcBef>
              <a:spcAft>
                <a:spcPts val="0"/>
              </a:spcAft>
              <a:buSzPts val="6000"/>
              <a:buNone/>
              <a:defRPr sz="6000" b="1"/>
            </a:lvl3pPr>
            <a:lvl4pPr lvl="3" rtl="0">
              <a:spcBef>
                <a:spcPts val="0"/>
              </a:spcBef>
              <a:spcAft>
                <a:spcPts val="0"/>
              </a:spcAft>
              <a:buSzPts val="6000"/>
              <a:buNone/>
              <a:defRPr sz="6000" b="1"/>
            </a:lvl4pPr>
            <a:lvl5pPr lvl="4" rtl="0">
              <a:spcBef>
                <a:spcPts val="0"/>
              </a:spcBef>
              <a:spcAft>
                <a:spcPts val="0"/>
              </a:spcAft>
              <a:buSzPts val="6000"/>
              <a:buNone/>
              <a:defRPr sz="6000" b="1"/>
            </a:lvl5pPr>
            <a:lvl6pPr lvl="5" rtl="0">
              <a:spcBef>
                <a:spcPts val="0"/>
              </a:spcBef>
              <a:spcAft>
                <a:spcPts val="0"/>
              </a:spcAft>
              <a:buSzPts val="6000"/>
              <a:buNone/>
              <a:defRPr sz="6000" b="1"/>
            </a:lvl6pPr>
            <a:lvl7pPr lvl="6" rtl="0">
              <a:spcBef>
                <a:spcPts val="0"/>
              </a:spcBef>
              <a:spcAft>
                <a:spcPts val="0"/>
              </a:spcAft>
              <a:buSzPts val="6000"/>
              <a:buNone/>
              <a:defRPr sz="6000" b="1"/>
            </a:lvl7pPr>
            <a:lvl8pPr lvl="7" rtl="0">
              <a:spcBef>
                <a:spcPts val="0"/>
              </a:spcBef>
              <a:spcAft>
                <a:spcPts val="0"/>
              </a:spcAft>
              <a:buSzPts val="6000"/>
              <a:buNone/>
              <a:defRPr sz="6000" b="1"/>
            </a:lvl8pPr>
            <a:lvl9pPr lvl="8" rtl="0">
              <a:spcBef>
                <a:spcPts val="0"/>
              </a:spcBef>
              <a:spcAft>
                <a:spcPts val="0"/>
              </a:spcAft>
              <a:buSzPts val="6000"/>
              <a:buNone/>
              <a:defRPr sz="6000" b="1"/>
            </a:lvl9pPr>
          </a:lstStyle>
          <a:p>
            <a:r>
              <a:t>xx%</a:t>
            </a:r>
          </a:p>
        </p:txBody>
      </p:sp>
      <p:sp>
        <p:nvSpPr>
          <p:cNvPr id="107" name="Google Shape;107;p17"/>
          <p:cNvSpPr txBox="1">
            <a:spLocks noGrp="1"/>
          </p:cNvSpPr>
          <p:nvPr>
            <p:ph type="subTitle" idx="1"/>
          </p:nvPr>
        </p:nvSpPr>
        <p:spPr>
          <a:xfrm>
            <a:off x="4956100" y="3116275"/>
            <a:ext cx="2475300" cy="624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cxnSp>
        <p:nvCxnSpPr>
          <p:cNvPr id="108" name="Google Shape;108;p17"/>
          <p:cNvCxnSpPr/>
          <p:nvPr/>
        </p:nvCxnSpPr>
        <p:spPr>
          <a:xfrm>
            <a:off x="-72550"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109" name="Google Shape;109;p17"/>
          <p:cNvCxnSpPr/>
          <p:nvPr/>
        </p:nvCxnSpPr>
        <p:spPr>
          <a:xfrm>
            <a:off x="-72550"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110" name="Google Shape;110;p17"/>
          <p:cNvCxnSpPr/>
          <p:nvPr/>
        </p:nvCxnSpPr>
        <p:spPr>
          <a:xfrm>
            <a:off x="-209600" y="2402450"/>
            <a:ext cx="3144300" cy="2789700"/>
          </a:xfrm>
          <a:prstGeom prst="curvedConnector3">
            <a:avLst>
              <a:gd name="adj1" fmla="val 50000"/>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One column text 1">
  <p:cSld name="CUSTOM_8">
    <p:spTree>
      <p:nvGrpSpPr>
        <p:cNvPr id="1" name="Shape 207"/>
        <p:cNvGrpSpPr/>
        <p:nvPr/>
      </p:nvGrpSpPr>
      <p:grpSpPr>
        <a:xfrm>
          <a:off x="0" y="0"/>
          <a:ext cx="0" cy="0"/>
          <a:chOff x="0" y="0"/>
          <a:chExt cx="0" cy="0"/>
        </a:xfrm>
      </p:grpSpPr>
      <p:sp>
        <p:nvSpPr>
          <p:cNvPr id="208" name="Google Shape;208;p28"/>
          <p:cNvSpPr txBox="1">
            <a:spLocks noGrp="1"/>
          </p:cNvSpPr>
          <p:nvPr>
            <p:ph type="subTitle" idx="1"/>
          </p:nvPr>
        </p:nvSpPr>
        <p:spPr>
          <a:xfrm>
            <a:off x="4166800" y="1453525"/>
            <a:ext cx="3957600" cy="2889000"/>
          </a:xfrm>
          <a:prstGeom prst="rect">
            <a:avLst/>
          </a:prstGeom>
        </p:spPr>
        <p:txBody>
          <a:bodyPr spcFirstLastPara="1" wrap="square" lIns="91425" tIns="91425" rIns="91425" bIns="91425" anchor="ctr" anchorCtr="0">
            <a:noAutofit/>
          </a:bodyPr>
          <a:lstStyle>
            <a:lvl1pPr marR="38100" lvl="0" algn="ctr" rtl="0">
              <a:lnSpc>
                <a:spcPct val="100000"/>
              </a:lnSpc>
              <a:spcBef>
                <a:spcPts val="0"/>
              </a:spcBef>
              <a:spcAft>
                <a:spcPts val="0"/>
              </a:spcAft>
              <a:buClr>
                <a:schemeClr val="accent1"/>
              </a:buClr>
              <a:buSzPts val="1400"/>
              <a:buChar char="●"/>
              <a:defRPr sz="1400"/>
            </a:lvl1pPr>
            <a:lvl2pPr lvl="1" algn="ctr" rtl="0">
              <a:spcBef>
                <a:spcPts val="0"/>
              </a:spcBef>
              <a:spcAft>
                <a:spcPts val="0"/>
              </a:spcAft>
              <a:buSzPts val="1400"/>
              <a:buChar char="○"/>
              <a:defRPr/>
            </a:lvl2pPr>
            <a:lvl3pPr lvl="2" algn="ctr" rtl="0">
              <a:spcBef>
                <a:spcPts val="0"/>
              </a:spcBef>
              <a:spcAft>
                <a:spcPts val="0"/>
              </a:spcAft>
              <a:buSzPts val="1400"/>
              <a:buChar char="■"/>
              <a:defRPr/>
            </a:lvl3pPr>
            <a:lvl4pPr lvl="3" algn="ctr" rtl="0">
              <a:spcBef>
                <a:spcPts val="0"/>
              </a:spcBef>
              <a:spcAft>
                <a:spcPts val="0"/>
              </a:spcAft>
              <a:buSzPts val="1400"/>
              <a:buChar char="●"/>
              <a:defRPr/>
            </a:lvl4pPr>
            <a:lvl5pPr lvl="4" algn="ctr" rtl="0">
              <a:spcBef>
                <a:spcPts val="0"/>
              </a:spcBef>
              <a:spcAft>
                <a:spcPts val="0"/>
              </a:spcAft>
              <a:buSzPts val="1400"/>
              <a:buChar char="○"/>
              <a:defRPr/>
            </a:lvl5pPr>
            <a:lvl6pPr lvl="5" algn="ctr" rtl="0">
              <a:spcBef>
                <a:spcPts val="0"/>
              </a:spcBef>
              <a:spcAft>
                <a:spcPts val="0"/>
              </a:spcAft>
              <a:buSzPts val="1400"/>
              <a:buChar char="■"/>
              <a:defRPr/>
            </a:lvl6pPr>
            <a:lvl7pPr lvl="6" algn="ctr" rtl="0">
              <a:spcBef>
                <a:spcPts val="0"/>
              </a:spcBef>
              <a:spcAft>
                <a:spcPts val="0"/>
              </a:spcAft>
              <a:buSzPts val="1400"/>
              <a:buChar char="●"/>
              <a:defRPr/>
            </a:lvl7pPr>
            <a:lvl8pPr lvl="7" algn="ctr" rtl="0">
              <a:spcBef>
                <a:spcPts val="0"/>
              </a:spcBef>
              <a:spcAft>
                <a:spcPts val="0"/>
              </a:spcAft>
              <a:buSzPts val="1400"/>
              <a:buChar char="○"/>
              <a:defRPr/>
            </a:lvl8pPr>
            <a:lvl9pPr lvl="8" algn="ctr" rtl="0">
              <a:spcBef>
                <a:spcPts val="0"/>
              </a:spcBef>
              <a:spcAft>
                <a:spcPts val="0"/>
              </a:spcAft>
              <a:buSzPts val="1400"/>
              <a:buChar char="■"/>
              <a:defRPr/>
            </a:lvl9pPr>
          </a:lstStyle>
          <a:p>
            <a:endParaRPr/>
          </a:p>
        </p:txBody>
      </p:sp>
      <p:sp>
        <p:nvSpPr>
          <p:cNvPr id="209" name="Google Shape;209;p28"/>
          <p:cNvSpPr txBox="1">
            <a:spLocks noGrp="1"/>
          </p:cNvSpPr>
          <p:nvPr>
            <p:ph type="title"/>
          </p:nvPr>
        </p:nvSpPr>
        <p:spPr>
          <a:xfrm>
            <a:off x="713225" y="445025"/>
            <a:ext cx="45027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a:endParaRPr/>
          </a:p>
        </p:txBody>
      </p:sp>
      <p:cxnSp>
        <p:nvCxnSpPr>
          <p:cNvPr id="210" name="Google Shape;210;p28"/>
          <p:cNvCxnSpPr/>
          <p:nvPr/>
        </p:nvCxnSpPr>
        <p:spPr>
          <a:xfrm>
            <a:off x="-72550"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211" name="Google Shape;211;p28"/>
          <p:cNvCxnSpPr/>
          <p:nvPr/>
        </p:nvCxnSpPr>
        <p:spPr>
          <a:xfrm>
            <a:off x="-72550"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212" name="Google Shape;212;p28"/>
          <p:cNvCxnSpPr/>
          <p:nvPr/>
        </p:nvCxnSpPr>
        <p:spPr>
          <a:xfrm flipH="1">
            <a:off x="6772150" y="3663450"/>
            <a:ext cx="2823300" cy="1633200"/>
          </a:xfrm>
          <a:prstGeom prst="curvedConnector3">
            <a:avLst>
              <a:gd name="adj1" fmla="val 50000"/>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ckground 1">
  <p:cSld name="CUSTOM_10_1">
    <p:spTree>
      <p:nvGrpSpPr>
        <p:cNvPr id="1" name="Shape 232"/>
        <p:cNvGrpSpPr/>
        <p:nvPr/>
      </p:nvGrpSpPr>
      <p:grpSpPr>
        <a:xfrm>
          <a:off x="0" y="0"/>
          <a:ext cx="0" cy="0"/>
          <a:chOff x="0" y="0"/>
          <a:chExt cx="0" cy="0"/>
        </a:xfrm>
      </p:grpSpPr>
      <p:cxnSp>
        <p:nvCxnSpPr>
          <p:cNvPr id="233" name="Google Shape;233;p32"/>
          <p:cNvCxnSpPr/>
          <p:nvPr/>
        </p:nvCxnSpPr>
        <p:spPr>
          <a:xfrm>
            <a:off x="-72550"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234" name="Google Shape;234;p32"/>
          <p:cNvCxnSpPr/>
          <p:nvPr/>
        </p:nvCxnSpPr>
        <p:spPr>
          <a:xfrm>
            <a:off x="-72550"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235" name="Google Shape;235;p32"/>
          <p:cNvCxnSpPr/>
          <p:nvPr/>
        </p:nvCxnSpPr>
        <p:spPr>
          <a:xfrm>
            <a:off x="7434175" y="-125600"/>
            <a:ext cx="1993200" cy="13302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236" name="Google Shape;236;p32"/>
          <p:cNvCxnSpPr/>
          <p:nvPr/>
        </p:nvCxnSpPr>
        <p:spPr>
          <a:xfrm>
            <a:off x="-147275" y="3943475"/>
            <a:ext cx="1993200" cy="1330200"/>
          </a:xfrm>
          <a:prstGeom prst="curvedConnector3">
            <a:avLst>
              <a:gd name="adj1" fmla="val 50000"/>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ackground 2">
  <p:cSld name="CUSTOM_10_1_1">
    <p:spTree>
      <p:nvGrpSpPr>
        <p:cNvPr id="1" name="Shape 237"/>
        <p:cNvGrpSpPr/>
        <p:nvPr/>
      </p:nvGrpSpPr>
      <p:grpSpPr>
        <a:xfrm>
          <a:off x="0" y="0"/>
          <a:ext cx="0" cy="0"/>
          <a:chOff x="0" y="0"/>
          <a:chExt cx="0" cy="0"/>
        </a:xfrm>
      </p:grpSpPr>
      <p:cxnSp>
        <p:nvCxnSpPr>
          <p:cNvPr id="238" name="Google Shape;238;p33"/>
          <p:cNvCxnSpPr/>
          <p:nvPr/>
        </p:nvCxnSpPr>
        <p:spPr>
          <a:xfrm>
            <a:off x="-72550"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239" name="Google Shape;239;p33"/>
          <p:cNvCxnSpPr/>
          <p:nvPr/>
        </p:nvCxnSpPr>
        <p:spPr>
          <a:xfrm>
            <a:off x="-72550"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240" name="Google Shape;240;p33"/>
          <p:cNvCxnSpPr/>
          <p:nvPr/>
        </p:nvCxnSpPr>
        <p:spPr>
          <a:xfrm flipH="1">
            <a:off x="6772150" y="3663450"/>
            <a:ext cx="2823300" cy="1633200"/>
          </a:xfrm>
          <a:prstGeom prst="curvedConnector3">
            <a:avLst>
              <a:gd name="adj1" fmla="val 50000"/>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3000"/>
              <a:buFont typeface="Vidaloka"/>
              <a:buNone/>
              <a:defRPr sz="3000">
                <a:solidFill>
                  <a:schemeClr val="dk1"/>
                </a:solidFill>
                <a:latin typeface="Vidaloka"/>
                <a:ea typeface="Vidaloka"/>
                <a:cs typeface="Vidaloka"/>
                <a:sym typeface="Vidaloka"/>
              </a:defRPr>
            </a:lvl1pPr>
            <a:lvl2pPr lvl="1">
              <a:spcBef>
                <a:spcPts val="0"/>
              </a:spcBef>
              <a:spcAft>
                <a:spcPts val="0"/>
              </a:spcAft>
              <a:buClr>
                <a:schemeClr val="dk1"/>
              </a:buClr>
              <a:buSzPts val="3000"/>
              <a:buNone/>
              <a:defRPr sz="3000" i="1">
                <a:solidFill>
                  <a:schemeClr val="dk1"/>
                </a:solidFill>
              </a:defRPr>
            </a:lvl2pPr>
            <a:lvl3pPr lvl="2">
              <a:spcBef>
                <a:spcPts val="0"/>
              </a:spcBef>
              <a:spcAft>
                <a:spcPts val="0"/>
              </a:spcAft>
              <a:buClr>
                <a:schemeClr val="dk1"/>
              </a:buClr>
              <a:buSzPts val="3000"/>
              <a:buNone/>
              <a:defRPr sz="3000" i="1">
                <a:solidFill>
                  <a:schemeClr val="dk1"/>
                </a:solidFill>
              </a:defRPr>
            </a:lvl3pPr>
            <a:lvl4pPr lvl="3">
              <a:spcBef>
                <a:spcPts val="0"/>
              </a:spcBef>
              <a:spcAft>
                <a:spcPts val="0"/>
              </a:spcAft>
              <a:buClr>
                <a:schemeClr val="dk1"/>
              </a:buClr>
              <a:buSzPts val="3000"/>
              <a:buNone/>
              <a:defRPr sz="3000" i="1">
                <a:solidFill>
                  <a:schemeClr val="dk1"/>
                </a:solidFill>
              </a:defRPr>
            </a:lvl4pPr>
            <a:lvl5pPr lvl="4">
              <a:spcBef>
                <a:spcPts val="0"/>
              </a:spcBef>
              <a:spcAft>
                <a:spcPts val="0"/>
              </a:spcAft>
              <a:buClr>
                <a:schemeClr val="dk1"/>
              </a:buClr>
              <a:buSzPts val="3000"/>
              <a:buNone/>
              <a:defRPr sz="3000" i="1">
                <a:solidFill>
                  <a:schemeClr val="dk1"/>
                </a:solidFill>
              </a:defRPr>
            </a:lvl5pPr>
            <a:lvl6pPr lvl="5">
              <a:spcBef>
                <a:spcPts val="0"/>
              </a:spcBef>
              <a:spcAft>
                <a:spcPts val="0"/>
              </a:spcAft>
              <a:buClr>
                <a:schemeClr val="dk1"/>
              </a:buClr>
              <a:buSzPts val="3000"/>
              <a:buNone/>
              <a:defRPr sz="3000" i="1">
                <a:solidFill>
                  <a:schemeClr val="dk1"/>
                </a:solidFill>
              </a:defRPr>
            </a:lvl6pPr>
            <a:lvl7pPr lvl="6">
              <a:spcBef>
                <a:spcPts val="0"/>
              </a:spcBef>
              <a:spcAft>
                <a:spcPts val="0"/>
              </a:spcAft>
              <a:buClr>
                <a:schemeClr val="dk1"/>
              </a:buClr>
              <a:buSzPts val="3000"/>
              <a:buNone/>
              <a:defRPr sz="3000" i="1">
                <a:solidFill>
                  <a:schemeClr val="dk1"/>
                </a:solidFill>
              </a:defRPr>
            </a:lvl7pPr>
            <a:lvl8pPr lvl="7">
              <a:spcBef>
                <a:spcPts val="0"/>
              </a:spcBef>
              <a:spcAft>
                <a:spcPts val="0"/>
              </a:spcAft>
              <a:buClr>
                <a:schemeClr val="dk1"/>
              </a:buClr>
              <a:buSzPts val="3000"/>
              <a:buNone/>
              <a:defRPr sz="3000" i="1">
                <a:solidFill>
                  <a:schemeClr val="dk1"/>
                </a:solidFill>
              </a:defRPr>
            </a:lvl8pPr>
            <a:lvl9pPr lvl="8">
              <a:spcBef>
                <a:spcPts val="0"/>
              </a:spcBef>
              <a:spcAft>
                <a:spcPts val="0"/>
              </a:spcAft>
              <a:buClr>
                <a:schemeClr val="dk1"/>
              </a:buClr>
              <a:buSzPts val="3000"/>
              <a:buNone/>
              <a:defRPr sz="3000" i="1">
                <a:solidFill>
                  <a:schemeClr val="dk1"/>
                </a:solidFill>
              </a:defRPr>
            </a:lvl9pPr>
          </a:lstStyle>
          <a:p>
            <a:endParaRPr/>
          </a:p>
        </p:txBody>
      </p:sp>
      <p:sp>
        <p:nvSpPr>
          <p:cNvPr id="7" name="Google Shape;7;p1"/>
          <p:cNvSpPr txBox="1">
            <a:spLocks noGrp="1"/>
          </p:cNvSpPr>
          <p:nvPr>
            <p:ph type="body" idx="1"/>
          </p:nvPr>
        </p:nvSpPr>
        <p:spPr>
          <a:xfrm>
            <a:off x="713250" y="1152475"/>
            <a:ext cx="77175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marL="914400" lvl="1" indent="-3175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marL="1371600" lvl="2" indent="-3175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marL="1828800" lvl="3" indent="-3175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marL="2286000" lvl="4" indent="-3175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marL="2743200" lvl="5" indent="-3175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marL="3200400" lvl="6" indent="-3175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marL="3657600" lvl="7" indent="-3175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marL="4114800" lvl="8" indent="-3175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2" r:id="rId3"/>
    <p:sldLayoutId id="2147483656" r:id="rId4"/>
    <p:sldLayoutId id="2147483657" r:id="rId5"/>
    <p:sldLayoutId id="2147483658" r:id="rId6"/>
    <p:sldLayoutId id="2147483662" r:id="rId7"/>
    <p:sldLayoutId id="2147483663" r:id="rId8"/>
    <p:sldLayoutId id="2147483674" r:id="rId9"/>
    <p:sldLayoutId id="2147483678" r:id="rId10"/>
    <p:sldLayoutId id="214748367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mailto:davidwanner@progressive123.com"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36"/>
          <p:cNvSpPr txBox="1">
            <a:spLocks noGrp="1"/>
          </p:cNvSpPr>
          <p:nvPr>
            <p:ph type="ctrTitle"/>
          </p:nvPr>
        </p:nvSpPr>
        <p:spPr>
          <a:xfrm>
            <a:off x="1039950" y="1814957"/>
            <a:ext cx="70641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6 Strategies </a:t>
            </a:r>
            <a:br>
              <a:rPr lang="en" dirty="0"/>
            </a:br>
            <a:r>
              <a:rPr lang="en" dirty="0"/>
              <a:t>To Manage Turnover</a:t>
            </a:r>
            <a:endParaRPr dirty="0"/>
          </a:p>
        </p:txBody>
      </p:sp>
      <p:sp>
        <p:nvSpPr>
          <p:cNvPr id="250" name="Google Shape;250;p36"/>
          <p:cNvSpPr txBox="1">
            <a:spLocks noGrp="1"/>
          </p:cNvSpPr>
          <p:nvPr>
            <p:ph type="subTitle" idx="1"/>
          </p:nvPr>
        </p:nvSpPr>
        <p:spPr>
          <a:xfrm>
            <a:off x="1039950" y="4041244"/>
            <a:ext cx="7064100" cy="441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CA" dirty="0"/>
              <a:t>Y</a:t>
            </a:r>
            <a:r>
              <a:rPr lang="en" dirty="0"/>
              <a:t>our labor shortage survival guide</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504DB-D9F6-083D-8C2E-B66ECD379D87}"/>
              </a:ext>
            </a:extLst>
          </p:cNvPr>
          <p:cNvSpPr>
            <a:spLocks noGrp="1"/>
          </p:cNvSpPr>
          <p:nvPr>
            <p:ph type="title"/>
          </p:nvPr>
        </p:nvSpPr>
        <p:spPr>
          <a:xfrm>
            <a:off x="2081659" y="425347"/>
            <a:ext cx="4980623" cy="572700"/>
          </a:xfrm>
        </p:spPr>
        <p:txBody>
          <a:bodyPr/>
          <a:lstStyle/>
          <a:p>
            <a:r>
              <a:rPr lang="en-US" dirty="0"/>
              <a:t>Welcome To The Resistance</a:t>
            </a:r>
          </a:p>
        </p:txBody>
      </p:sp>
      <p:sp>
        <p:nvSpPr>
          <p:cNvPr id="3" name="TextBox 2">
            <a:extLst>
              <a:ext uri="{FF2B5EF4-FFF2-40B4-BE49-F238E27FC236}">
                <a16:creationId xmlns:a16="http://schemas.microsoft.com/office/drawing/2014/main" id="{AFCE63C5-172A-B02F-FE68-8242E4609505}"/>
              </a:ext>
            </a:extLst>
          </p:cNvPr>
          <p:cNvSpPr txBox="1"/>
          <p:nvPr/>
        </p:nvSpPr>
        <p:spPr>
          <a:xfrm>
            <a:off x="876348" y="2215433"/>
            <a:ext cx="7391247" cy="1692771"/>
          </a:xfrm>
          <a:prstGeom prst="rect">
            <a:avLst/>
          </a:prstGeom>
          <a:noFill/>
        </p:spPr>
        <p:txBody>
          <a:bodyPr wrap="square" rtlCol="0">
            <a:spAutoFit/>
          </a:bodyPr>
          <a:lstStyle/>
          <a:p>
            <a:pPr algn="ct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algn="ctr"/>
            <a:r>
              <a:rPr lang="en-US" sz="1800" dirty="0">
                <a:effectLst/>
                <a:latin typeface="Calibri" panose="020F0502020204030204" pitchFamily="34" charset="0"/>
                <a:ea typeface="Calibri" panose="020F0502020204030204" pitchFamily="34" charset="0"/>
                <a:cs typeface="Times New Roman" panose="02020603050405020304" pitchFamily="18" charset="0"/>
              </a:rPr>
              <a:t>This is what </a:t>
            </a:r>
            <a:r>
              <a:rPr lang="en-US" sz="1800" dirty="0">
                <a:latin typeface="Calibri" panose="020F0502020204030204" pitchFamily="34" charset="0"/>
                <a:ea typeface="Calibri" panose="020F0502020204030204" pitchFamily="34" charset="0"/>
                <a:cs typeface="Times New Roman" panose="02020603050405020304" pitchFamily="18" charset="0"/>
              </a:rPr>
              <a:t>can be heard almost everyday from leaders who are desperately trying to seek solutions to a worldwide problem of unprecedented proportions. </a:t>
            </a:r>
            <a:r>
              <a:rPr lang="en-US" sz="1800"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rPr>
              <a:t>Human capital management is the biggest and most talked about issue in business today, and for good reason.</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TextBox 3">
            <a:extLst>
              <a:ext uri="{FF2B5EF4-FFF2-40B4-BE49-F238E27FC236}">
                <a16:creationId xmlns:a16="http://schemas.microsoft.com/office/drawing/2014/main" id="{496D9D47-77A1-B911-B03B-04BB3E8D6237}"/>
              </a:ext>
            </a:extLst>
          </p:cNvPr>
          <p:cNvSpPr txBox="1"/>
          <p:nvPr/>
        </p:nvSpPr>
        <p:spPr>
          <a:xfrm>
            <a:off x="1415108" y="1045882"/>
            <a:ext cx="6313724" cy="1169551"/>
          </a:xfrm>
          <a:prstGeom prst="rect">
            <a:avLst/>
          </a:prstGeom>
          <a:noFill/>
        </p:spPr>
        <p:txBody>
          <a:bodyPr wrap="square" rtlCol="0">
            <a:spAutoFit/>
          </a:bodyPr>
          <a:lstStyle/>
          <a:p>
            <a:pPr algn="ctr"/>
            <a:endParaRPr lang="en-US" sz="1400" i="1" dirty="0">
              <a:effectLst/>
              <a:latin typeface="+mj-lt"/>
              <a:ea typeface="Calibri" panose="020F0502020204030204" pitchFamily="34" charset="0"/>
              <a:cs typeface="Times New Roman" panose="02020603050405020304" pitchFamily="18" charset="0"/>
            </a:endParaRPr>
          </a:p>
          <a:p>
            <a:pPr algn="ctr"/>
            <a:r>
              <a:rPr lang="en-US" sz="1400" i="1" dirty="0">
                <a:effectLst/>
                <a:latin typeface="+mj-lt"/>
                <a:ea typeface="Calibri" panose="020F0502020204030204" pitchFamily="34" charset="0"/>
                <a:cs typeface="Times New Roman" panose="02020603050405020304" pitchFamily="18" charset="0"/>
              </a:rPr>
              <a:t>“I have never seen as bad…” </a:t>
            </a:r>
          </a:p>
          <a:p>
            <a:pPr algn="ctr"/>
            <a:r>
              <a:rPr lang="en-US" sz="1400" i="1" dirty="0">
                <a:effectLst/>
                <a:latin typeface="+mj-lt"/>
                <a:ea typeface="Calibri" panose="020F0502020204030204" pitchFamily="34" charset="0"/>
                <a:cs typeface="Times New Roman" panose="02020603050405020304" pitchFamily="18" charset="0"/>
              </a:rPr>
              <a:t>“We have explored all avenues unsuccessfully…” </a:t>
            </a:r>
          </a:p>
          <a:p>
            <a:pPr algn="ctr"/>
            <a:r>
              <a:rPr lang="en-US" sz="1400" i="1" dirty="0">
                <a:effectLst/>
                <a:latin typeface="+mj-lt"/>
                <a:ea typeface="Calibri" panose="020F0502020204030204" pitchFamily="34" charset="0"/>
                <a:cs typeface="Times New Roman" panose="02020603050405020304" pitchFamily="18" charset="0"/>
              </a:rPr>
              <a:t>“This is creating such uncertainty and fear for the future of our organization”…</a:t>
            </a:r>
          </a:p>
          <a:p>
            <a:pPr algn="ctr"/>
            <a:r>
              <a:rPr lang="en-US" dirty="0">
                <a:latin typeface="+mj-lt"/>
              </a:rPr>
              <a:t>– Leaders around the globe</a:t>
            </a:r>
          </a:p>
        </p:txBody>
      </p:sp>
      <p:sp>
        <p:nvSpPr>
          <p:cNvPr id="8" name="Rectangle 7">
            <a:extLst>
              <a:ext uri="{FF2B5EF4-FFF2-40B4-BE49-F238E27FC236}">
                <a16:creationId xmlns:a16="http://schemas.microsoft.com/office/drawing/2014/main" id="{E3029A31-6230-A2A6-DA4F-5B7D95559607}"/>
              </a:ext>
            </a:extLst>
          </p:cNvPr>
          <p:cNvSpPr/>
          <p:nvPr/>
        </p:nvSpPr>
        <p:spPr>
          <a:xfrm>
            <a:off x="1920211" y="3908204"/>
            <a:ext cx="5467149" cy="9233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253D9015-6F3E-E1F0-EAE4-99BF135510AA}"/>
              </a:ext>
            </a:extLst>
          </p:cNvPr>
          <p:cNvSpPr txBox="1"/>
          <p:nvPr/>
        </p:nvSpPr>
        <p:spPr>
          <a:xfrm>
            <a:off x="1920269" y="3962384"/>
            <a:ext cx="5303520" cy="861774"/>
          </a:xfrm>
          <a:prstGeom prst="rect">
            <a:avLst/>
          </a:prstGeom>
          <a:noFill/>
        </p:spPr>
        <p:txBody>
          <a:bodyPr wrap="square">
            <a:spAutoFit/>
          </a:bodyPr>
          <a:lstStyle/>
          <a:p>
            <a:pPr marL="0" lvl="0" indent="0" algn="ctr" rtl="0">
              <a:spcBef>
                <a:spcPts val="0"/>
              </a:spcBef>
              <a:spcAft>
                <a:spcPts val="1200"/>
              </a:spcAft>
              <a:buNone/>
            </a:pPr>
            <a:r>
              <a:rPr lang="en-CA" sz="1200" i="1" dirty="0">
                <a:solidFill>
                  <a:schemeClr val="bg1"/>
                </a:solidFill>
              </a:rPr>
              <a:t>“If you don’t appreciate your employees, your competitor will. They’re looking for great talent.</a:t>
            </a:r>
          </a:p>
          <a:p>
            <a:pPr marL="0" lvl="0" indent="0" algn="ctr" rtl="0">
              <a:spcBef>
                <a:spcPts val="0"/>
              </a:spcBef>
              <a:spcAft>
                <a:spcPts val="1200"/>
              </a:spcAft>
              <a:buNone/>
            </a:pPr>
            <a:r>
              <a:rPr lang="en-CA" i="1" dirty="0">
                <a:solidFill>
                  <a:schemeClr val="bg1"/>
                </a:solidFill>
              </a:rPr>
              <a:t>Do It Now! Sometimes ’Later’ Becomes ‘Never’.”</a:t>
            </a:r>
            <a:endParaRPr lang="en-CA" sz="1200" i="1" dirty="0">
              <a:solidFill>
                <a:schemeClr val="bg1"/>
              </a:solidFill>
            </a:endParaRPr>
          </a:p>
        </p:txBody>
      </p:sp>
    </p:spTree>
    <p:extLst>
      <p:ext uri="{BB962C8B-B14F-4D97-AF65-F5344CB8AC3E}">
        <p14:creationId xmlns:p14="http://schemas.microsoft.com/office/powerpoint/2010/main" val="12608594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AA504DB-D9F6-083D-8C2E-B66ECD379D87}"/>
              </a:ext>
            </a:extLst>
          </p:cNvPr>
          <p:cNvSpPr>
            <a:spLocks noGrp="1"/>
          </p:cNvSpPr>
          <p:nvPr/>
        </p:nvSpPr>
        <p:spPr>
          <a:xfrm>
            <a:off x="378016" y="495101"/>
            <a:ext cx="4980623"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Vidaloka"/>
              <a:buNone/>
              <a:defRPr sz="3000" b="0" i="0" u="none" strike="noStrike" cap="none">
                <a:solidFill>
                  <a:schemeClr val="dk1"/>
                </a:solidFill>
                <a:latin typeface="Vidaloka"/>
                <a:ea typeface="Vidaloka"/>
                <a:cs typeface="Vidaloka"/>
                <a:sym typeface="Vidaloka"/>
              </a:defRPr>
            </a:lvl1pPr>
            <a:lvl2pPr marR="0" lvl="1"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9pPr>
          </a:lstStyle>
          <a:p>
            <a:r>
              <a:rPr lang="en-US" dirty="0"/>
              <a:t>The State Of The Union:</a:t>
            </a:r>
          </a:p>
        </p:txBody>
      </p:sp>
      <p:sp>
        <p:nvSpPr>
          <p:cNvPr id="7" name="TextBox 6">
            <a:extLst>
              <a:ext uri="{FF2B5EF4-FFF2-40B4-BE49-F238E27FC236}">
                <a16:creationId xmlns:a16="http://schemas.microsoft.com/office/drawing/2014/main" id="{D4A9146D-C85E-E4F6-B5E2-518B23ABF414}"/>
              </a:ext>
            </a:extLst>
          </p:cNvPr>
          <p:cNvSpPr txBox="1"/>
          <p:nvPr/>
        </p:nvSpPr>
        <p:spPr>
          <a:xfrm>
            <a:off x="121628" y="1561422"/>
            <a:ext cx="8900743" cy="1754326"/>
          </a:xfrm>
          <a:prstGeom prst="rect">
            <a:avLst/>
          </a:prstGeom>
          <a:noFill/>
        </p:spPr>
        <p:txBody>
          <a:bodyPr wrap="square" rtlCol="0">
            <a:spAutoFit/>
          </a:bodyPr>
          <a:lstStyle/>
          <a:p>
            <a:pPr marL="285750" indent="-285750">
              <a:buFont typeface="Arial" panose="020B0604020202020204" pitchFamily="34" charset="0"/>
              <a:buChar char="•"/>
              <a:tabLst>
                <a:tab pos="162941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Right now, more people are leaving the job market than entering it. Blame it on the retiring baby-boomers, the decade long dwindling birth rates, the pandemic, the immigration interruption, inflation, recession, wage stagnation, the rise of solopreneurs - it doesn’t matter -  the bottom line is, we have a serious labor shortage.</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tabLst>
                <a:tab pos="1629410" algn="l"/>
              </a:tabLst>
            </a:pP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pPr>
              <a:tabLst>
                <a:tab pos="1629410" algn="l"/>
              </a:tabLst>
            </a:pP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5A4C169D-4607-3731-5F93-134CDDCE9CE8}"/>
              </a:ext>
            </a:extLst>
          </p:cNvPr>
          <p:cNvSpPr txBox="1"/>
          <p:nvPr/>
        </p:nvSpPr>
        <p:spPr>
          <a:xfrm>
            <a:off x="121628" y="3132868"/>
            <a:ext cx="7501580" cy="1908215"/>
          </a:xfrm>
          <a:prstGeom prst="rect">
            <a:avLst/>
          </a:prstGeom>
          <a:noFill/>
        </p:spPr>
        <p:txBody>
          <a:bodyPr wrap="square" rtlCol="0">
            <a:spAutoFit/>
          </a:bodyPr>
          <a:lstStyle/>
          <a:p>
            <a:pPr marL="285750" indent="-285750">
              <a:buFont typeface="Arial" panose="020B0604020202020204" pitchFamily="34" charset="0"/>
              <a:buChar char="•"/>
              <a:tabLst>
                <a:tab pos="162941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This translates into an employee’s market. Workers have leverage, choices, and they know it.</a:t>
            </a:r>
            <a:r>
              <a:rPr lang="en-CA" sz="1800" dirty="0">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Since leaders have worked diligently to (not so gently) squeeze loyalty out of their employees by tattooing them with the “It’s not personal, it’s only business!” moto, the work force is happy to oblige by it now.  Karma is a wonderful thing.</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pPr>
              <a:tabLst>
                <a:tab pos="1629410" algn="l"/>
              </a:tabLst>
            </a:pPr>
            <a:r>
              <a:rPr lang="en-US" sz="1400" dirty="0">
                <a:effectLst/>
                <a:latin typeface="Calibri" panose="020F0502020204030204" pitchFamily="34" charset="0"/>
                <a:ea typeface="Calibri" panose="020F0502020204030204" pitchFamily="34" charset="0"/>
                <a:cs typeface="Times New Roman" panose="02020603050405020304" pitchFamily="18" charset="0"/>
              </a:rPr>
              <a:t> </a:t>
            </a:r>
            <a:endParaRPr lang="en-CA" sz="1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9193496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DAB6870-AB4D-B1B3-BEFA-A7E92372C55D}"/>
              </a:ext>
            </a:extLst>
          </p:cNvPr>
          <p:cNvSpPr>
            <a:spLocks noGrp="1"/>
          </p:cNvSpPr>
          <p:nvPr/>
        </p:nvSpPr>
        <p:spPr>
          <a:xfrm>
            <a:off x="168441" y="450317"/>
            <a:ext cx="4980623"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Vidaloka"/>
              <a:buNone/>
              <a:defRPr sz="3000" b="0" i="0" u="none" strike="noStrike" cap="none">
                <a:solidFill>
                  <a:schemeClr val="dk1"/>
                </a:solidFill>
                <a:latin typeface="Vidaloka"/>
                <a:ea typeface="Vidaloka"/>
                <a:cs typeface="Vidaloka"/>
                <a:sym typeface="Vidaloka"/>
              </a:defRPr>
            </a:lvl1pPr>
            <a:lvl2pPr marR="0" lvl="1"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9pPr>
          </a:lstStyle>
          <a:p>
            <a:r>
              <a:rPr lang="en-US" dirty="0"/>
              <a:t>Times Have Changed</a:t>
            </a:r>
          </a:p>
        </p:txBody>
      </p:sp>
      <p:sp>
        <p:nvSpPr>
          <p:cNvPr id="6" name="TextBox 5">
            <a:extLst>
              <a:ext uri="{FF2B5EF4-FFF2-40B4-BE49-F238E27FC236}">
                <a16:creationId xmlns:a16="http://schemas.microsoft.com/office/drawing/2014/main" id="{539D48C7-3644-9618-E10C-B8DD765D5F84}"/>
              </a:ext>
            </a:extLst>
          </p:cNvPr>
          <p:cNvSpPr txBox="1"/>
          <p:nvPr/>
        </p:nvSpPr>
        <p:spPr>
          <a:xfrm>
            <a:off x="880710" y="2723413"/>
            <a:ext cx="8114097" cy="1969770"/>
          </a:xfrm>
          <a:prstGeom prst="rect">
            <a:avLst/>
          </a:prstGeom>
          <a:noFill/>
        </p:spPr>
        <p:txBody>
          <a:bodyPr wrap="square" rtlCol="0">
            <a:spAutoFit/>
          </a:bodyPr>
          <a:lstStyle/>
          <a:p>
            <a:pPr>
              <a:tabLst>
                <a:tab pos="1629410" algn="l"/>
              </a:tabLst>
            </a:pPr>
            <a:r>
              <a:rPr lang="en-US" sz="1800" dirty="0">
                <a:latin typeface="Calibri" panose="020F0502020204030204" pitchFamily="34" charset="0"/>
                <a:ea typeface="Calibri" panose="020F0502020204030204" pitchFamily="34" charset="0"/>
                <a:cs typeface="Times New Roman" panose="02020603050405020304" pitchFamily="18" charset="0"/>
              </a:rPr>
              <a:t>The fact is, times have changed. It is not business as usual, and it is time to adapt or die. It is a slow death mind you, a bit of the frog in hot water story, and that makes it the more dangerous.</a:t>
            </a:r>
            <a:endParaRPr lang="en-CA" sz="1800" dirty="0">
              <a:latin typeface="Calibri" panose="020F0502020204030204" pitchFamily="34" charset="0"/>
              <a:ea typeface="Calibri" panose="020F0502020204030204" pitchFamily="34" charset="0"/>
              <a:cs typeface="Times New Roman" panose="02020603050405020304" pitchFamily="18" charset="0"/>
            </a:endParaRPr>
          </a:p>
          <a:p>
            <a:pPr>
              <a:tabLst>
                <a:tab pos="1629410" algn="l"/>
              </a:tabLst>
            </a:pP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a:tabLst>
                <a:tab pos="1629410" algn="l"/>
              </a:tabLst>
            </a:pPr>
            <a:r>
              <a:rPr lang="en-US" sz="1800" dirty="0">
                <a:latin typeface="Calibri" panose="020F0502020204030204" pitchFamily="34" charset="0"/>
                <a:ea typeface="Calibri" panose="020F0502020204030204" pitchFamily="34" charset="0"/>
                <a:cs typeface="Times New Roman" panose="02020603050405020304" pitchFamily="18" charset="0"/>
              </a:rPr>
              <a:t>We can’t control the labor market, but we can control employee turnover while </a:t>
            </a:r>
            <a:r>
              <a:rPr lang="en-US" sz="1800" dirty="0">
                <a:effectLst/>
                <a:latin typeface="Calibri" panose="020F0502020204030204" pitchFamily="34" charset="0"/>
                <a:ea typeface="Calibri" panose="020F0502020204030204" pitchFamily="34" charset="0"/>
                <a:cs typeface="Times New Roman" panose="02020603050405020304" pitchFamily="18" charset="0"/>
              </a:rPr>
              <a:t>becoming more attractive to new candidates.</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3" name="TextBox 2">
            <a:extLst>
              <a:ext uri="{FF2B5EF4-FFF2-40B4-BE49-F238E27FC236}">
                <a16:creationId xmlns:a16="http://schemas.microsoft.com/office/drawing/2014/main" id="{31C56A81-9166-F858-DA5D-6965FC63F789}"/>
              </a:ext>
            </a:extLst>
          </p:cNvPr>
          <p:cNvSpPr txBox="1"/>
          <p:nvPr/>
        </p:nvSpPr>
        <p:spPr>
          <a:xfrm>
            <a:off x="2165685" y="1573311"/>
            <a:ext cx="4812630" cy="738664"/>
          </a:xfrm>
          <a:prstGeom prst="rect">
            <a:avLst/>
          </a:prstGeom>
          <a:noFill/>
        </p:spPr>
        <p:txBody>
          <a:bodyPr wrap="square">
            <a:spAutoFit/>
          </a:bodyPr>
          <a:lstStyle/>
          <a:p>
            <a:pPr algn="ctr"/>
            <a:r>
              <a:rPr lang="en-US" i="1" dirty="0">
                <a:solidFill>
                  <a:schemeClr val="tx1"/>
                </a:solidFill>
              </a:rPr>
              <a:t>“The difference between a strong man and a weak one is that the former does not give up after defeat</a:t>
            </a:r>
            <a:r>
              <a:rPr lang="en-US" i="1" dirty="0"/>
              <a:t>.” </a:t>
            </a:r>
          </a:p>
          <a:p>
            <a:pPr algn="ctr"/>
            <a:r>
              <a:rPr lang="en-US" i="1" dirty="0"/>
              <a:t>– </a:t>
            </a:r>
            <a:r>
              <a:rPr lang="en-US" dirty="0"/>
              <a:t>Woodrow Wilson</a:t>
            </a:r>
          </a:p>
        </p:txBody>
      </p:sp>
    </p:spTree>
    <p:extLst>
      <p:ext uri="{BB962C8B-B14F-4D97-AF65-F5344CB8AC3E}">
        <p14:creationId xmlns:p14="http://schemas.microsoft.com/office/powerpoint/2010/main" val="13571359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3BA2F7B-8013-26BA-22A0-47EBA0EF9DB7}"/>
              </a:ext>
            </a:extLst>
          </p:cNvPr>
          <p:cNvSpPr>
            <a:spLocks noGrp="1"/>
          </p:cNvSpPr>
          <p:nvPr/>
        </p:nvSpPr>
        <p:spPr>
          <a:xfrm>
            <a:off x="243262" y="343360"/>
            <a:ext cx="4980623"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Vidaloka"/>
              <a:buNone/>
              <a:defRPr sz="3000" b="0" i="0" u="none" strike="noStrike" cap="none">
                <a:solidFill>
                  <a:schemeClr val="dk1"/>
                </a:solidFill>
                <a:latin typeface="Vidaloka"/>
                <a:ea typeface="Vidaloka"/>
                <a:cs typeface="Vidaloka"/>
                <a:sym typeface="Vidaloka"/>
              </a:defRPr>
            </a:lvl1pPr>
            <a:lvl2pPr marR="0" lvl="1"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9pPr>
          </a:lstStyle>
          <a:p>
            <a:r>
              <a:rPr lang="en-US" dirty="0"/>
              <a:t>By The Numbers</a:t>
            </a:r>
          </a:p>
        </p:txBody>
      </p:sp>
      <p:sp>
        <p:nvSpPr>
          <p:cNvPr id="4" name="TextBox 3">
            <a:extLst>
              <a:ext uri="{FF2B5EF4-FFF2-40B4-BE49-F238E27FC236}">
                <a16:creationId xmlns:a16="http://schemas.microsoft.com/office/drawing/2014/main" id="{FB282CB0-456E-D4C2-8E2B-669A263B896B}"/>
              </a:ext>
            </a:extLst>
          </p:cNvPr>
          <p:cNvSpPr txBox="1"/>
          <p:nvPr/>
        </p:nvSpPr>
        <p:spPr>
          <a:xfrm>
            <a:off x="134754" y="1327071"/>
            <a:ext cx="4138862" cy="4062651"/>
          </a:xfrm>
          <a:prstGeom prst="rect">
            <a:avLst/>
          </a:prstGeom>
          <a:noFill/>
        </p:spPr>
        <p:txBody>
          <a:bodyPr wrap="square" rtlCol="0">
            <a:spAutoFit/>
          </a:bodyPr>
          <a:lstStyle/>
          <a:p>
            <a:pPr marL="285750" indent="-285750">
              <a:buFont typeface="Arial" panose="020B0604020202020204" pitchFamily="34" charset="0"/>
              <a:buChar char="•"/>
            </a:pPr>
            <a:r>
              <a:rPr lang="en-US" sz="1600" dirty="0">
                <a:effectLst/>
                <a:latin typeface="Calibri" panose="020F0502020204030204" pitchFamily="34" charset="0"/>
                <a:ea typeface="Calibri" panose="020F0502020204030204" pitchFamily="34" charset="0"/>
                <a:cs typeface="Times New Roman" panose="02020603050405020304" pitchFamily="18" charset="0"/>
              </a:rPr>
              <a:t>It is estimated that of more than 3 billion workers worldwide, only 40% are happy in their current position. That leaves a staggering </a:t>
            </a:r>
            <a:r>
              <a:rPr lang="en-US" sz="1600" u="sng" dirty="0">
                <a:effectLst/>
                <a:latin typeface="Calibri" panose="020F0502020204030204" pitchFamily="34" charset="0"/>
                <a:ea typeface="Calibri" panose="020F0502020204030204" pitchFamily="34" charset="0"/>
                <a:cs typeface="Times New Roman" panose="02020603050405020304" pitchFamily="18" charset="0"/>
              </a:rPr>
              <a:t>2 billion unhappy employees</a:t>
            </a: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p>
          <a:p>
            <a:pPr marL="285750" indent="-285750">
              <a:buFont typeface="Arial" panose="020B0604020202020204" pitchFamily="34" charset="0"/>
              <a:buChar char="•"/>
            </a:pP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600" dirty="0">
                <a:effectLst/>
                <a:latin typeface="Calibri" panose="020F0502020204030204" pitchFamily="34" charset="0"/>
                <a:ea typeface="Calibri" panose="020F0502020204030204" pitchFamily="34" charset="0"/>
                <a:cs typeface="Times New Roman" panose="02020603050405020304" pitchFamily="18" charset="0"/>
              </a:rPr>
              <a:t>Over 38 million American voluntarily quit their jobs in 2021</a:t>
            </a:r>
          </a:p>
          <a:p>
            <a:pPr marL="285750" indent="-285750">
              <a:buFont typeface="Arial" panose="020B0604020202020204" pitchFamily="34" charset="0"/>
              <a:buChar char="•"/>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600" dirty="0">
                <a:latin typeface="Calibri" panose="020F0502020204030204" pitchFamily="34" charset="0"/>
                <a:ea typeface="Calibri" panose="020F0502020204030204" pitchFamily="34" charset="0"/>
                <a:cs typeface="Times New Roman" panose="02020603050405020304" pitchFamily="18" charset="0"/>
              </a:rPr>
              <a:t>4.2 million American workers resigned in June 2022 alone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600" dirty="0">
                <a:effectLst/>
                <a:latin typeface="Calibri" panose="020F0502020204030204" pitchFamily="34" charset="0"/>
                <a:ea typeface="Calibri" panose="020F0502020204030204" pitchFamily="34" charset="0"/>
                <a:cs typeface="Times New Roman" panose="02020603050405020304" pitchFamily="18" charset="0"/>
              </a:rPr>
              <a:t>40% of American and 38% of Canadian employees want to quit their jobs in 2022</a:t>
            </a:r>
          </a:p>
          <a:p>
            <a:pPr marL="285750" indent="-285750">
              <a:buFont typeface="Arial" panose="020B0604020202020204" pitchFamily="34" charset="0"/>
              <a:buChar char="•"/>
            </a:pP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8" name="Picture 7" descr="Chart&#10;&#10;Description automatically generated">
            <a:extLst>
              <a:ext uri="{FF2B5EF4-FFF2-40B4-BE49-F238E27FC236}">
                <a16:creationId xmlns:a16="http://schemas.microsoft.com/office/drawing/2014/main" id="{05D11BF2-701F-483D-D7D2-194CFE6B5CE3}"/>
              </a:ext>
            </a:extLst>
          </p:cNvPr>
          <p:cNvPicPr>
            <a:picLocks noChangeAspect="1"/>
          </p:cNvPicPr>
          <p:nvPr/>
        </p:nvPicPr>
        <p:blipFill>
          <a:blip r:embed="rId2"/>
          <a:stretch>
            <a:fillRect/>
          </a:stretch>
        </p:blipFill>
        <p:spPr>
          <a:xfrm>
            <a:off x="4363799" y="858582"/>
            <a:ext cx="4537968" cy="3758950"/>
          </a:xfrm>
          <a:prstGeom prst="rect">
            <a:avLst/>
          </a:prstGeom>
        </p:spPr>
      </p:pic>
    </p:spTree>
    <p:extLst>
      <p:ext uri="{BB962C8B-B14F-4D97-AF65-F5344CB8AC3E}">
        <p14:creationId xmlns:p14="http://schemas.microsoft.com/office/powerpoint/2010/main" val="1153791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4362F0A-81BA-E1DC-9016-2DE9B03B5FF1}"/>
              </a:ext>
            </a:extLst>
          </p:cNvPr>
          <p:cNvSpPr>
            <a:spLocks noGrp="1"/>
          </p:cNvSpPr>
          <p:nvPr/>
        </p:nvSpPr>
        <p:spPr>
          <a:xfrm>
            <a:off x="2383568" y="410691"/>
            <a:ext cx="4376864"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Vidaloka"/>
              <a:buNone/>
              <a:defRPr sz="3000" b="0" i="0" u="none" strike="noStrike" cap="none">
                <a:solidFill>
                  <a:schemeClr val="dk1"/>
                </a:solidFill>
                <a:latin typeface="Vidaloka"/>
                <a:ea typeface="Vidaloka"/>
                <a:cs typeface="Vidaloka"/>
                <a:sym typeface="Vidaloka"/>
              </a:defRPr>
            </a:lvl1pPr>
            <a:lvl2pPr marR="0" lvl="1"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9pPr>
          </a:lstStyle>
          <a:p>
            <a:r>
              <a:rPr lang="en-US" dirty="0"/>
              <a:t>Why Are They Resigning?</a:t>
            </a:r>
          </a:p>
        </p:txBody>
      </p:sp>
      <p:sp>
        <p:nvSpPr>
          <p:cNvPr id="31" name="Google Shape;1288;p36">
            <a:extLst>
              <a:ext uri="{FF2B5EF4-FFF2-40B4-BE49-F238E27FC236}">
                <a16:creationId xmlns:a16="http://schemas.microsoft.com/office/drawing/2014/main" id="{9FDDF844-E3A2-D609-2229-48B9EF0674AA}"/>
              </a:ext>
            </a:extLst>
          </p:cNvPr>
          <p:cNvSpPr txBox="1"/>
          <p:nvPr/>
        </p:nvSpPr>
        <p:spPr>
          <a:xfrm>
            <a:off x="1152865" y="1205391"/>
            <a:ext cx="2844600" cy="354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dirty="0">
                <a:solidFill>
                  <a:schemeClr val="dk1"/>
                </a:solidFill>
                <a:latin typeface="Overpass ExtraBold"/>
                <a:ea typeface="Overpass ExtraBold"/>
                <a:cs typeface="Overpass ExtraBold"/>
                <a:sym typeface="Overpass ExtraBold"/>
              </a:rPr>
              <a:t>Top 4 reasons for quitting</a:t>
            </a:r>
            <a:endParaRPr sz="2000" dirty="0">
              <a:solidFill>
                <a:schemeClr val="dk1"/>
              </a:solidFill>
              <a:latin typeface="Overpass ExtraBold"/>
              <a:ea typeface="Overpass ExtraBold"/>
              <a:cs typeface="Overpass ExtraBold"/>
              <a:sym typeface="Overpass ExtraBold"/>
            </a:endParaRPr>
          </a:p>
        </p:txBody>
      </p:sp>
      <p:sp>
        <p:nvSpPr>
          <p:cNvPr id="32" name="Google Shape;1291;p36">
            <a:extLst>
              <a:ext uri="{FF2B5EF4-FFF2-40B4-BE49-F238E27FC236}">
                <a16:creationId xmlns:a16="http://schemas.microsoft.com/office/drawing/2014/main" id="{78E1C1B9-42A1-C5D5-5D94-908C11811E34}"/>
              </a:ext>
            </a:extLst>
          </p:cNvPr>
          <p:cNvSpPr txBox="1"/>
          <p:nvPr/>
        </p:nvSpPr>
        <p:spPr>
          <a:xfrm>
            <a:off x="3905913" y="3657250"/>
            <a:ext cx="562800" cy="354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600" dirty="0">
              <a:solidFill>
                <a:schemeClr val="dk2"/>
              </a:solidFill>
              <a:latin typeface="Source Sans Pro"/>
              <a:ea typeface="Source Sans Pro"/>
              <a:cs typeface="Source Sans Pro"/>
              <a:sym typeface="Source Sans Pro"/>
            </a:endParaRPr>
          </a:p>
        </p:txBody>
      </p:sp>
      <p:grpSp>
        <p:nvGrpSpPr>
          <p:cNvPr id="33" name="Google Shape;1386;p38">
            <a:extLst>
              <a:ext uri="{FF2B5EF4-FFF2-40B4-BE49-F238E27FC236}">
                <a16:creationId xmlns:a16="http://schemas.microsoft.com/office/drawing/2014/main" id="{047F2B3C-C5F5-FE39-348F-FFEF032CAC2E}"/>
              </a:ext>
            </a:extLst>
          </p:cNvPr>
          <p:cNvGrpSpPr/>
          <p:nvPr/>
        </p:nvGrpSpPr>
        <p:grpSpPr>
          <a:xfrm>
            <a:off x="1769840" y="1989323"/>
            <a:ext cx="1748749" cy="2709582"/>
            <a:chOff x="6265850" y="1359875"/>
            <a:chExt cx="2158150" cy="3343925"/>
          </a:xfrm>
        </p:grpSpPr>
        <p:sp>
          <p:nvSpPr>
            <p:cNvPr id="34" name="Google Shape;1387;p38">
              <a:extLst>
                <a:ext uri="{FF2B5EF4-FFF2-40B4-BE49-F238E27FC236}">
                  <a16:creationId xmlns:a16="http://schemas.microsoft.com/office/drawing/2014/main" id="{3839AE4B-40AA-709A-C8BC-5C900A42CE9C}"/>
                </a:ext>
              </a:extLst>
            </p:cNvPr>
            <p:cNvSpPr/>
            <p:nvPr/>
          </p:nvSpPr>
          <p:spPr>
            <a:xfrm>
              <a:off x="6805075" y="1617225"/>
              <a:ext cx="539850" cy="2188950"/>
            </a:xfrm>
            <a:custGeom>
              <a:avLst/>
              <a:gdLst/>
              <a:ahLst/>
              <a:cxnLst/>
              <a:rect l="l" t="t" r="r" b="b"/>
              <a:pathLst>
                <a:path w="21594" h="87558" extrusionOk="0">
                  <a:moveTo>
                    <a:pt x="1" y="0"/>
                  </a:moveTo>
                  <a:lnTo>
                    <a:pt x="21594" y="0"/>
                  </a:lnTo>
                  <a:lnTo>
                    <a:pt x="21594" y="87558"/>
                  </a:lnTo>
                  <a:lnTo>
                    <a:pt x="1" y="77264"/>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388;p38">
              <a:extLst>
                <a:ext uri="{FF2B5EF4-FFF2-40B4-BE49-F238E27FC236}">
                  <a16:creationId xmlns:a16="http://schemas.microsoft.com/office/drawing/2014/main" id="{839047F5-76CA-CB8A-FED5-7BC4C1C5B15D}"/>
                </a:ext>
              </a:extLst>
            </p:cNvPr>
            <p:cNvSpPr/>
            <p:nvPr/>
          </p:nvSpPr>
          <p:spPr>
            <a:xfrm>
              <a:off x="7344900" y="1617225"/>
              <a:ext cx="539275" cy="2188950"/>
            </a:xfrm>
            <a:custGeom>
              <a:avLst/>
              <a:gdLst/>
              <a:ahLst/>
              <a:cxnLst/>
              <a:rect l="l" t="t" r="r" b="b"/>
              <a:pathLst>
                <a:path w="21571" h="87558" extrusionOk="0">
                  <a:moveTo>
                    <a:pt x="21571" y="0"/>
                  </a:moveTo>
                  <a:lnTo>
                    <a:pt x="1" y="0"/>
                  </a:lnTo>
                  <a:lnTo>
                    <a:pt x="1" y="87558"/>
                  </a:lnTo>
                  <a:lnTo>
                    <a:pt x="21571" y="77264"/>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389;p38">
              <a:extLst>
                <a:ext uri="{FF2B5EF4-FFF2-40B4-BE49-F238E27FC236}">
                  <a16:creationId xmlns:a16="http://schemas.microsoft.com/office/drawing/2014/main" id="{F384ECB5-F8E0-00A5-64DA-C58157119C96}"/>
                </a:ext>
              </a:extLst>
            </p:cNvPr>
            <p:cNvSpPr/>
            <p:nvPr/>
          </p:nvSpPr>
          <p:spPr>
            <a:xfrm>
              <a:off x="6805075" y="1359875"/>
              <a:ext cx="1079100" cy="514150"/>
            </a:xfrm>
            <a:custGeom>
              <a:avLst/>
              <a:gdLst/>
              <a:ahLst/>
              <a:cxnLst/>
              <a:rect l="l" t="t" r="r" b="b"/>
              <a:pathLst>
                <a:path w="43164" h="20566" extrusionOk="0">
                  <a:moveTo>
                    <a:pt x="21594" y="20566"/>
                  </a:moveTo>
                  <a:lnTo>
                    <a:pt x="1" y="10294"/>
                  </a:lnTo>
                  <a:lnTo>
                    <a:pt x="21594" y="0"/>
                  </a:lnTo>
                  <a:lnTo>
                    <a:pt x="43164" y="10294"/>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390;p38">
              <a:extLst>
                <a:ext uri="{FF2B5EF4-FFF2-40B4-BE49-F238E27FC236}">
                  <a16:creationId xmlns:a16="http://schemas.microsoft.com/office/drawing/2014/main" id="{782D4C6A-7A1B-827A-FC24-955977D1AABE}"/>
                </a:ext>
              </a:extLst>
            </p:cNvPr>
            <p:cNvSpPr/>
            <p:nvPr/>
          </p:nvSpPr>
          <p:spPr>
            <a:xfrm>
              <a:off x="7344900" y="2389275"/>
              <a:ext cx="539275" cy="2057150"/>
            </a:xfrm>
            <a:custGeom>
              <a:avLst/>
              <a:gdLst/>
              <a:ahLst/>
              <a:cxnLst/>
              <a:rect l="l" t="t" r="r" b="b"/>
              <a:pathLst>
                <a:path w="21571" h="82286" extrusionOk="0">
                  <a:moveTo>
                    <a:pt x="1" y="1"/>
                  </a:moveTo>
                  <a:lnTo>
                    <a:pt x="21571" y="1"/>
                  </a:lnTo>
                  <a:lnTo>
                    <a:pt x="21571" y="82286"/>
                  </a:lnTo>
                  <a:lnTo>
                    <a:pt x="1" y="71992"/>
                  </a:lnTo>
                  <a:close/>
                </a:path>
              </a:pathLst>
            </a:custGeom>
            <a:solidFill>
              <a:srgbClr val="FFE5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391;p38">
              <a:extLst>
                <a:ext uri="{FF2B5EF4-FFF2-40B4-BE49-F238E27FC236}">
                  <a16:creationId xmlns:a16="http://schemas.microsoft.com/office/drawing/2014/main" id="{EF31FBCA-3AF1-DB62-08A5-7BDA6D4F055F}"/>
                </a:ext>
              </a:extLst>
            </p:cNvPr>
            <p:cNvSpPr/>
            <p:nvPr/>
          </p:nvSpPr>
          <p:spPr>
            <a:xfrm>
              <a:off x="7884150" y="2389275"/>
              <a:ext cx="539850" cy="2057150"/>
            </a:xfrm>
            <a:custGeom>
              <a:avLst/>
              <a:gdLst/>
              <a:ahLst/>
              <a:cxnLst/>
              <a:rect l="l" t="t" r="r" b="b"/>
              <a:pathLst>
                <a:path w="21594" h="82286" extrusionOk="0">
                  <a:moveTo>
                    <a:pt x="21593" y="1"/>
                  </a:moveTo>
                  <a:lnTo>
                    <a:pt x="1" y="1"/>
                  </a:lnTo>
                  <a:lnTo>
                    <a:pt x="1" y="82286"/>
                  </a:lnTo>
                  <a:lnTo>
                    <a:pt x="21593" y="71992"/>
                  </a:lnTo>
                  <a:close/>
                </a:path>
              </a:pathLst>
            </a:custGeom>
            <a:solidFill>
              <a:srgbClr val="F9AE4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392;p38">
              <a:extLst>
                <a:ext uri="{FF2B5EF4-FFF2-40B4-BE49-F238E27FC236}">
                  <a16:creationId xmlns:a16="http://schemas.microsoft.com/office/drawing/2014/main" id="{BDABFDA6-F993-5DAD-57DE-354EAEE13524}"/>
                </a:ext>
              </a:extLst>
            </p:cNvPr>
            <p:cNvSpPr/>
            <p:nvPr/>
          </p:nvSpPr>
          <p:spPr>
            <a:xfrm>
              <a:off x="7344900" y="2131925"/>
              <a:ext cx="1079100" cy="514175"/>
            </a:xfrm>
            <a:custGeom>
              <a:avLst/>
              <a:gdLst/>
              <a:ahLst/>
              <a:cxnLst/>
              <a:rect l="l" t="t" r="r" b="b"/>
              <a:pathLst>
                <a:path w="43164" h="20567" extrusionOk="0">
                  <a:moveTo>
                    <a:pt x="21571" y="20566"/>
                  </a:moveTo>
                  <a:lnTo>
                    <a:pt x="1" y="10295"/>
                  </a:lnTo>
                  <a:lnTo>
                    <a:pt x="21571" y="1"/>
                  </a:lnTo>
                  <a:lnTo>
                    <a:pt x="43163" y="10295"/>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393;p38">
              <a:extLst>
                <a:ext uri="{FF2B5EF4-FFF2-40B4-BE49-F238E27FC236}">
                  <a16:creationId xmlns:a16="http://schemas.microsoft.com/office/drawing/2014/main" id="{871017F6-BFBE-DA7B-B196-7B3732FDDE2F}"/>
                </a:ext>
              </a:extLst>
            </p:cNvPr>
            <p:cNvSpPr/>
            <p:nvPr/>
          </p:nvSpPr>
          <p:spPr>
            <a:xfrm>
              <a:off x="6265850" y="2683150"/>
              <a:ext cx="539250" cy="1763275"/>
            </a:xfrm>
            <a:custGeom>
              <a:avLst/>
              <a:gdLst/>
              <a:ahLst/>
              <a:cxnLst/>
              <a:rect l="l" t="t" r="r" b="b"/>
              <a:pathLst>
                <a:path w="21570" h="70531" extrusionOk="0">
                  <a:moveTo>
                    <a:pt x="0" y="1"/>
                  </a:moveTo>
                  <a:lnTo>
                    <a:pt x="21570" y="1"/>
                  </a:lnTo>
                  <a:lnTo>
                    <a:pt x="21570" y="70531"/>
                  </a:lnTo>
                  <a:lnTo>
                    <a:pt x="0" y="60237"/>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394;p38">
              <a:extLst>
                <a:ext uri="{FF2B5EF4-FFF2-40B4-BE49-F238E27FC236}">
                  <a16:creationId xmlns:a16="http://schemas.microsoft.com/office/drawing/2014/main" id="{D2D24A4C-8E85-9FA3-1012-B0462FB85C0A}"/>
                </a:ext>
              </a:extLst>
            </p:cNvPr>
            <p:cNvSpPr/>
            <p:nvPr/>
          </p:nvSpPr>
          <p:spPr>
            <a:xfrm>
              <a:off x="6805075" y="2683150"/>
              <a:ext cx="539850" cy="1976125"/>
            </a:xfrm>
            <a:custGeom>
              <a:avLst/>
              <a:gdLst/>
              <a:ahLst/>
              <a:cxnLst/>
              <a:rect l="l" t="t" r="r" b="b"/>
              <a:pathLst>
                <a:path w="21594" h="79045" extrusionOk="0">
                  <a:moveTo>
                    <a:pt x="21594" y="1"/>
                  </a:moveTo>
                  <a:lnTo>
                    <a:pt x="1" y="1"/>
                  </a:lnTo>
                  <a:lnTo>
                    <a:pt x="1" y="70531"/>
                  </a:lnTo>
                  <a:lnTo>
                    <a:pt x="17873" y="79045"/>
                  </a:lnTo>
                  <a:lnTo>
                    <a:pt x="21594" y="77287"/>
                  </a:lnTo>
                  <a:close/>
                </a:path>
              </a:pathLst>
            </a:custGeom>
            <a:solidFill>
              <a:srgbClr val="787C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395;p38">
              <a:extLst>
                <a:ext uri="{FF2B5EF4-FFF2-40B4-BE49-F238E27FC236}">
                  <a16:creationId xmlns:a16="http://schemas.microsoft.com/office/drawing/2014/main" id="{91F5EC24-89DB-D1FC-36D8-B4EE46F5671D}"/>
                </a:ext>
              </a:extLst>
            </p:cNvPr>
            <p:cNvSpPr/>
            <p:nvPr/>
          </p:nvSpPr>
          <p:spPr>
            <a:xfrm>
              <a:off x="6265850" y="2426375"/>
              <a:ext cx="1079075" cy="514175"/>
            </a:xfrm>
            <a:custGeom>
              <a:avLst/>
              <a:gdLst/>
              <a:ahLst/>
              <a:cxnLst/>
              <a:rect l="l" t="t" r="r" b="b"/>
              <a:pathLst>
                <a:path w="43163" h="20567" extrusionOk="0">
                  <a:moveTo>
                    <a:pt x="21570" y="20566"/>
                  </a:moveTo>
                  <a:lnTo>
                    <a:pt x="0" y="10272"/>
                  </a:lnTo>
                  <a:lnTo>
                    <a:pt x="21570" y="1"/>
                  </a:lnTo>
                  <a:lnTo>
                    <a:pt x="43163" y="10272"/>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396;p38">
              <a:extLst>
                <a:ext uri="{FF2B5EF4-FFF2-40B4-BE49-F238E27FC236}">
                  <a16:creationId xmlns:a16="http://schemas.microsoft.com/office/drawing/2014/main" id="{93C5FB53-D127-D687-9717-C736B2D4ACD1}"/>
                </a:ext>
              </a:extLst>
            </p:cNvPr>
            <p:cNvSpPr/>
            <p:nvPr/>
          </p:nvSpPr>
          <p:spPr>
            <a:xfrm>
              <a:off x="6805075" y="3430125"/>
              <a:ext cx="539850" cy="1273675"/>
            </a:xfrm>
            <a:custGeom>
              <a:avLst/>
              <a:gdLst/>
              <a:ahLst/>
              <a:cxnLst/>
              <a:rect l="l" t="t" r="r" b="b"/>
              <a:pathLst>
                <a:path w="21594" h="50947" extrusionOk="0">
                  <a:moveTo>
                    <a:pt x="1" y="0"/>
                  </a:moveTo>
                  <a:lnTo>
                    <a:pt x="21594" y="0"/>
                  </a:lnTo>
                  <a:lnTo>
                    <a:pt x="21594" y="50946"/>
                  </a:lnTo>
                  <a:lnTo>
                    <a:pt x="1" y="40652"/>
                  </a:lnTo>
                  <a:close/>
                </a:path>
              </a:pathLst>
            </a:custGeom>
            <a:solidFill>
              <a:srgbClr val="EC82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397;p38">
              <a:extLst>
                <a:ext uri="{FF2B5EF4-FFF2-40B4-BE49-F238E27FC236}">
                  <a16:creationId xmlns:a16="http://schemas.microsoft.com/office/drawing/2014/main" id="{2DD13184-C9E8-FF2A-355D-51883066A33A}"/>
                </a:ext>
              </a:extLst>
            </p:cNvPr>
            <p:cNvSpPr/>
            <p:nvPr/>
          </p:nvSpPr>
          <p:spPr>
            <a:xfrm>
              <a:off x="7344900" y="3430125"/>
              <a:ext cx="539275" cy="1273675"/>
            </a:xfrm>
            <a:custGeom>
              <a:avLst/>
              <a:gdLst/>
              <a:ahLst/>
              <a:cxnLst/>
              <a:rect l="l" t="t" r="r" b="b"/>
              <a:pathLst>
                <a:path w="21571" h="50947" extrusionOk="0">
                  <a:moveTo>
                    <a:pt x="21571" y="0"/>
                  </a:moveTo>
                  <a:lnTo>
                    <a:pt x="1" y="0"/>
                  </a:lnTo>
                  <a:lnTo>
                    <a:pt x="1" y="50946"/>
                  </a:lnTo>
                  <a:lnTo>
                    <a:pt x="21571" y="40652"/>
                  </a:lnTo>
                  <a:close/>
                </a:path>
              </a:pathLst>
            </a:custGeom>
            <a:solidFill>
              <a:srgbClr val="C357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398;p38">
              <a:extLst>
                <a:ext uri="{FF2B5EF4-FFF2-40B4-BE49-F238E27FC236}">
                  <a16:creationId xmlns:a16="http://schemas.microsoft.com/office/drawing/2014/main" id="{4C85285C-F86B-EF2D-E176-0AF775892221}"/>
                </a:ext>
              </a:extLst>
            </p:cNvPr>
            <p:cNvSpPr/>
            <p:nvPr/>
          </p:nvSpPr>
          <p:spPr>
            <a:xfrm>
              <a:off x="6805075" y="3172750"/>
              <a:ext cx="1079100" cy="514175"/>
            </a:xfrm>
            <a:custGeom>
              <a:avLst/>
              <a:gdLst/>
              <a:ahLst/>
              <a:cxnLst/>
              <a:rect l="l" t="t" r="r" b="b"/>
              <a:pathLst>
                <a:path w="43164" h="20567" extrusionOk="0">
                  <a:moveTo>
                    <a:pt x="21594" y="20567"/>
                  </a:moveTo>
                  <a:lnTo>
                    <a:pt x="1" y="10295"/>
                  </a:lnTo>
                  <a:lnTo>
                    <a:pt x="21594" y="1"/>
                  </a:lnTo>
                  <a:lnTo>
                    <a:pt x="43164" y="10295"/>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6" name="Google Shape;1400;p38">
            <a:extLst>
              <a:ext uri="{FF2B5EF4-FFF2-40B4-BE49-F238E27FC236}">
                <a16:creationId xmlns:a16="http://schemas.microsoft.com/office/drawing/2014/main" id="{51FDDF55-C31C-16B7-9F48-16CA51B9F8A3}"/>
              </a:ext>
            </a:extLst>
          </p:cNvPr>
          <p:cNvSpPr txBox="1"/>
          <p:nvPr/>
        </p:nvSpPr>
        <p:spPr>
          <a:xfrm>
            <a:off x="491965" y="2176664"/>
            <a:ext cx="997200" cy="354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600" dirty="0">
                <a:solidFill>
                  <a:schemeClr val="dk2"/>
                </a:solidFill>
                <a:latin typeface="Source Sans Pro"/>
                <a:ea typeface="Source Sans Pro"/>
                <a:cs typeface="Source Sans Pro"/>
                <a:sym typeface="Source Sans Pro"/>
              </a:rPr>
              <a:t>#1 – 62%</a:t>
            </a:r>
            <a:endParaRPr sz="1600" dirty="0">
              <a:solidFill>
                <a:schemeClr val="dk2"/>
              </a:solidFill>
              <a:latin typeface="Source Sans Pro"/>
              <a:ea typeface="Source Sans Pro"/>
              <a:cs typeface="Source Sans Pro"/>
              <a:sym typeface="Source Sans Pro"/>
            </a:endParaRPr>
          </a:p>
        </p:txBody>
      </p:sp>
      <p:sp>
        <p:nvSpPr>
          <p:cNvPr id="47" name="Google Shape;1401;p38">
            <a:extLst>
              <a:ext uri="{FF2B5EF4-FFF2-40B4-BE49-F238E27FC236}">
                <a16:creationId xmlns:a16="http://schemas.microsoft.com/office/drawing/2014/main" id="{80DC8D39-D442-8AAE-1EF9-A1DF3E85AAE6}"/>
              </a:ext>
            </a:extLst>
          </p:cNvPr>
          <p:cNvSpPr txBox="1"/>
          <p:nvPr/>
        </p:nvSpPr>
        <p:spPr>
          <a:xfrm>
            <a:off x="127040" y="2836964"/>
            <a:ext cx="997200" cy="354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600" dirty="0">
                <a:solidFill>
                  <a:schemeClr val="dk2"/>
                </a:solidFill>
                <a:latin typeface="Source Sans Pro"/>
                <a:ea typeface="Source Sans Pro"/>
                <a:cs typeface="Source Sans Pro"/>
                <a:sym typeface="Source Sans Pro"/>
              </a:rPr>
              <a:t>#2 – 59%</a:t>
            </a:r>
            <a:endParaRPr sz="1600" dirty="0">
              <a:solidFill>
                <a:schemeClr val="dk2"/>
              </a:solidFill>
              <a:latin typeface="Source Sans Pro"/>
              <a:ea typeface="Source Sans Pro"/>
              <a:cs typeface="Source Sans Pro"/>
              <a:sym typeface="Source Sans Pro"/>
            </a:endParaRPr>
          </a:p>
        </p:txBody>
      </p:sp>
      <p:sp>
        <p:nvSpPr>
          <p:cNvPr id="48" name="Google Shape;1402;p38">
            <a:extLst>
              <a:ext uri="{FF2B5EF4-FFF2-40B4-BE49-F238E27FC236}">
                <a16:creationId xmlns:a16="http://schemas.microsoft.com/office/drawing/2014/main" id="{1FF35B35-70DD-A204-B2C4-DB5D9B2EA14A}"/>
              </a:ext>
            </a:extLst>
          </p:cNvPr>
          <p:cNvSpPr txBox="1"/>
          <p:nvPr/>
        </p:nvSpPr>
        <p:spPr>
          <a:xfrm>
            <a:off x="127040" y="3497264"/>
            <a:ext cx="997200" cy="354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600" dirty="0">
                <a:solidFill>
                  <a:schemeClr val="dk2"/>
                </a:solidFill>
                <a:latin typeface="Source Sans Pro"/>
                <a:ea typeface="Source Sans Pro"/>
                <a:cs typeface="Source Sans Pro"/>
                <a:sym typeface="Source Sans Pro"/>
              </a:rPr>
              <a:t>#3 – 56%</a:t>
            </a:r>
            <a:endParaRPr sz="1600" dirty="0">
              <a:solidFill>
                <a:schemeClr val="dk2"/>
              </a:solidFill>
              <a:latin typeface="Source Sans Pro"/>
              <a:ea typeface="Source Sans Pro"/>
              <a:cs typeface="Source Sans Pro"/>
              <a:sym typeface="Source Sans Pro"/>
            </a:endParaRPr>
          </a:p>
        </p:txBody>
      </p:sp>
      <p:sp>
        <p:nvSpPr>
          <p:cNvPr id="49" name="Google Shape;1403;p38">
            <a:extLst>
              <a:ext uri="{FF2B5EF4-FFF2-40B4-BE49-F238E27FC236}">
                <a16:creationId xmlns:a16="http://schemas.microsoft.com/office/drawing/2014/main" id="{37761C27-D261-355D-832F-F603FFF8CC37}"/>
              </a:ext>
            </a:extLst>
          </p:cNvPr>
          <p:cNvSpPr txBox="1"/>
          <p:nvPr/>
        </p:nvSpPr>
        <p:spPr>
          <a:xfrm>
            <a:off x="492090" y="4157564"/>
            <a:ext cx="997200" cy="354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600" dirty="0">
                <a:solidFill>
                  <a:schemeClr val="dk2"/>
                </a:solidFill>
                <a:latin typeface="Source Sans Pro"/>
                <a:ea typeface="Source Sans Pro"/>
                <a:cs typeface="Source Sans Pro"/>
                <a:sym typeface="Source Sans Pro"/>
              </a:rPr>
              <a:t>#4 – 49%</a:t>
            </a:r>
            <a:endParaRPr sz="1600" dirty="0">
              <a:solidFill>
                <a:schemeClr val="dk2"/>
              </a:solidFill>
              <a:latin typeface="Source Sans Pro"/>
              <a:ea typeface="Source Sans Pro"/>
              <a:cs typeface="Source Sans Pro"/>
              <a:sym typeface="Source Sans Pro"/>
            </a:endParaRPr>
          </a:p>
        </p:txBody>
      </p:sp>
      <p:cxnSp>
        <p:nvCxnSpPr>
          <p:cNvPr id="50" name="Google Shape;1404;p38">
            <a:extLst>
              <a:ext uri="{FF2B5EF4-FFF2-40B4-BE49-F238E27FC236}">
                <a16:creationId xmlns:a16="http://schemas.microsoft.com/office/drawing/2014/main" id="{CBB79100-7D23-F9B0-9139-2018A40119A8}"/>
              </a:ext>
            </a:extLst>
          </p:cNvPr>
          <p:cNvCxnSpPr>
            <a:stCxn id="46" idx="3"/>
          </p:cNvCxnSpPr>
          <p:nvPr/>
        </p:nvCxnSpPr>
        <p:spPr>
          <a:xfrm rot="10800000" flipH="1">
            <a:off x="1489165" y="2137064"/>
            <a:ext cx="1086000" cy="216600"/>
          </a:xfrm>
          <a:prstGeom prst="bentConnector3">
            <a:avLst>
              <a:gd name="adj1" fmla="val 50000"/>
            </a:avLst>
          </a:prstGeom>
          <a:noFill/>
          <a:ln w="9525" cap="flat" cmpd="sng">
            <a:solidFill>
              <a:schemeClr val="dk2"/>
            </a:solidFill>
            <a:prstDash val="solid"/>
            <a:round/>
            <a:headEnd type="none" w="med" len="med"/>
            <a:tailEnd type="oval" w="med" len="med"/>
          </a:ln>
        </p:spPr>
      </p:cxnSp>
      <p:cxnSp>
        <p:nvCxnSpPr>
          <p:cNvPr id="51" name="Google Shape;1405;p38">
            <a:extLst>
              <a:ext uri="{FF2B5EF4-FFF2-40B4-BE49-F238E27FC236}">
                <a16:creationId xmlns:a16="http://schemas.microsoft.com/office/drawing/2014/main" id="{37CDF316-3527-E47F-D71C-D298251D35CE}"/>
              </a:ext>
            </a:extLst>
          </p:cNvPr>
          <p:cNvCxnSpPr>
            <a:stCxn id="47" idx="3"/>
          </p:cNvCxnSpPr>
          <p:nvPr/>
        </p:nvCxnSpPr>
        <p:spPr>
          <a:xfrm>
            <a:off x="1124240" y="3013964"/>
            <a:ext cx="1772400" cy="261300"/>
          </a:xfrm>
          <a:prstGeom prst="bentConnector3">
            <a:avLst>
              <a:gd name="adj1" fmla="val 50000"/>
            </a:avLst>
          </a:prstGeom>
          <a:noFill/>
          <a:ln w="9525" cap="flat" cmpd="sng">
            <a:solidFill>
              <a:schemeClr val="dk2"/>
            </a:solidFill>
            <a:prstDash val="solid"/>
            <a:round/>
            <a:headEnd type="none" w="med" len="med"/>
            <a:tailEnd type="oval" w="med" len="med"/>
          </a:ln>
        </p:spPr>
      </p:cxnSp>
      <p:cxnSp>
        <p:nvCxnSpPr>
          <p:cNvPr id="52" name="Google Shape;1406;p38">
            <a:extLst>
              <a:ext uri="{FF2B5EF4-FFF2-40B4-BE49-F238E27FC236}">
                <a16:creationId xmlns:a16="http://schemas.microsoft.com/office/drawing/2014/main" id="{8758EDFA-4F79-4725-FA15-041EC346C5A4}"/>
              </a:ext>
            </a:extLst>
          </p:cNvPr>
          <p:cNvCxnSpPr>
            <a:stCxn id="48" idx="3"/>
          </p:cNvCxnSpPr>
          <p:nvPr/>
        </p:nvCxnSpPr>
        <p:spPr>
          <a:xfrm>
            <a:off x="1124240" y="3674264"/>
            <a:ext cx="842700" cy="165600"/>
          </a:xfrm>
          <a:prstGeom prst="bentConnector3">
            <a:avLst>
              <a:gd name="adj1" fmla="val 50000"/>
            </a:avLst>
          </a:prstGeom>
          <a:noFill/>
          <a:ln w="9525" cap="flat" cmpd="sng">
            <a:solidFill>
              <a:schemeClr val="dk2"/>
            </a:solidFill>
            <a:prstDash val="solid"/>
            <a:round/>
            <a:headEnd type="none" w="med" len="med"/>
            <a:tailEnd type="oval" w="med" len="med"/>
          </a:ln>
        </p:spPr>
      </p:cxnSp>
      <p:cxnSp>
        <p:nvCxnSpPr>
          <p:cNvPr id="53" name="Google Shape;1407;p38">
            <a:extLst>
              <a:ext uri="{FF2B5EF4-FFF2-40B4-BE49-F238E27FC236}">
                <a16:creationId xmlns:a16="http://schemas.microsoft.com/office/drawing/2014/main" id="{56BBEE3F-48A4-8303-1A40-D49A7CCD98F8}"/>
              </a:ext>
            </a:extLst>
          </p:cNvPr>
          <p:cNvCxnSpPr>
            <a:stCxn id="49" idx="3"/>
          </p:cNvCxnSpPr>
          <p:nvPr/>
        </p:nvCxnSpPr>
        <p:spPr>
          <a:xfrm rot="10800000" flipH="1">
            <a:off x="1489290" y="4048364"/>
            <a:ext cx="1329300" cy="286200"/>
          </a:xfrm>
          <a:prstGeom prst="bentConnector3">
            <a:avLst>
              <a:gd name="adj1" fmla="val 50000"/>
            </a:avLst>
          </a:prstGeom>
          <a:noFill/>
          <a:ln w="9525" cap="flat" cmpd="sng">
            <a:solidFill>
              <a:schemeClr val="dk2"/>
            </a:solidFill>
            <a:prstDash val="solid"/>
            <a:round/>
            <a:headEnd type="none" w="med" len="med"/>
            <a:tailEnd type="oval" w="med" len="med"/>
          </a:ln>
        </p:spPr>
      </p:cxnSp>
      <p:sp>
        <p:nvSpPr>
          <p:cNvPr id="54" name="Google Shape;1297;p36">
            <a:extLst>
              <a:ext uri="{FF2B5EF4-FFF2-40B4-BE49-F238E27FC236}">
                <a16:creationId xmlns:a16="http://schemas.microsoft.com/office/drawing/2014/main" id="{F6F669EC-BF45-7001-A15B-469BDDA1A96D}"/>
              </a:ext>
            </a:extLst>
          </p:cNvPr>
          <p:cNvSpPr/>
          <p:nvPr/>
        </p:nvSpPr>
        <p:spPr>
          <a:xfrm>
            <a:off x="4468713" y="4193008"/>
            <a:ext cx="331272" cy="331272"/>
          </a:xfrm>
          <a:custGeom>
            <a:avLst/>
            <a:gdLst/>
            <a:ahLst/>
            <a:cxnLst/>
            <a:rect l="l" t="t" r="r" b="b"/>
            <a:pathLst>
              <a:path w="9109" h="9109" extrusionOk="0">
                <a:moveTo>
                  <a:pt x="4543" y="9108"/>
                </a:moveTo>
                <a:cubicBezTo>
                  <a:pt x="7054" y="9108"/>
                  <a:pt x="9108" y="7054"/>
                  <a:pt x="9108" y="4566"/>
                </a:cubicBezTo>
                <a:cubicBezTo>
                  <a:pt x="9108" y="2055"/>
                  <a:pt x="7054" y="1"/>
                  <a:pt x="4543" y="1"/>
                </a:cubicBezTo>
                <a:cubicBezTo>
                  <a:pt x="2055" y="1"/>
                  <a:pt x="1" y="2055"/>
                  <a:pt x="1" y="4566"/>
                </a:cubicBezTo>
                <a:cubicBezTo>
                  <a:pt x="1" y="7054"/>
                  <a:pt x="2055" y="9108"/>
                  <a:pt x="4543" y="9108"/>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chemeClr val="lt2"/>
                </a:solidFill>
                <a:latin typeface="Overpass ExtraBold"/>
                <a:ea typeface="Overpass ExtraBold"/>
                <a:cs typeface="Overpass ExtraBold"/>
                <a:sym typeface="Overpass ExtraBold"/>
              </a:rPr>
              <a:t>4</a:t>
            </a:r>
            <a:endParaRPr dirty="0">
              <a:solidFill>
                <a:schemeClr val="lt2"/>
              </a:solidFill>
              <a:latin typeface="Overpass ExtraBold"/>
              <a:ea typeface="Overpass ExtraBold"/>
              <a:cs typeface="Overpass ExtraBold"/>
              <a:sym typeface="Overpass ExtraBold"/>
            </a:endParaRPr>
          </a:p>
        </p:txBody>
      </p:sp>
      <p:sp>
        <p:nvSpPr>
          <p:cNvPr id="55" name="Google Shape;1298;p36">
            <a:extLst>
              <a:ext uri="{FF2B5EF4-FFF2-40B4-BE49-F238E27FC236}">
                <a16:creationId xmlns:a16="http://schemas.microsoft.com/office/drawing/2014/main" id="{F8B33A16-D2E0-0DCD-7771-ACDB09962602}"/>
              </a:ext>
            </a:extLst>
          </p:cNvPr>
          <p:cNvSpPr/>
          <p:nvPr/>
        </p:nvSpPr>
        <p:spPr>
          <a:xfrm>
            <a:off x="4468713" y="1996592"/>
            <a:ext cx="331272" cy="330435"/>
          </a:xfrm>
          <a:custGeom>
            <a:avLst/>
            <a:gdLst/>
            <a:ahLst/>
            <a:cxnLst/>
            <a:rect l="l" t="t" r="r" b="b"/>
            <a:pathLst>
              <a:path w="9109" h="9086" extrusionOk="0">
                <a:moveTo>
                  <a:pt x="4543" y="9085"/>
                </a:moveTo>
                <a:cubicBezTo>
                  <a:pt x="7054" y="9085"/>
                  <a:pt x="9108" y="7054"/>
                  <a:pt x="9108" y="4543"/>
                </a:cubicBezTo>
                <a:cubicBezTo>
                  <a:pt x="9108" y="2032"/>
                  <a:pt x="7054" y="1"/>
                  <a:pt x="4543" y="1"/>
                </a:cubicBezTo>
                <a:cubicBezTo>
                  <a:pt x="2055" y="1"/>
                  <a:pt x="1" y="2032"/>
                  <a:pt x="1" y="4543"/>
                </a:cubicBezTo>
                <a:cubicBezTo>
                  <a:pt x="1" y="7054"/>
                  <a:pt x="2055" y="9085"/>
                  <a:pt x="4543" y="9085"/>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chemeClr val="lt2"/>
                </a:solidFill>
                <a:latin typeface="Overpass ExtraBold"/>
                <a:ea typeface="Overpass ExtraBold"/>
                <a:cs typeface="Overpass ExtraBold"/>
                <a:sym typeface="Overpass ExtraBold"/>
              </a:rPr>
              <a:t>1</a:t>
            </a:r>
            <a:endParaRPr dirty="0"/>
          </a:p>
        </p:txBody>
      </p:sp>
      <p:sp>
        <p:nvSpPr>
          <p:cNvPr id="56" name="Google Shape;1299;p36">
            <a:extLst>
              <a:ext uri="{FF2B5EF4-FFF2-40B4-BE49-F238E27FC236}">
                <a16:creationId xmlns:a16="http://schemas.microsoft.com/office/drawing/2014/main" id="{4B871402-182E-6FE7-8A1C-EED9702648C2}"/>
              </a:ext>
            </a:extLst>
          </p:cNvPr>
          <p:cNvSpPr/>
          <p:nvPr/>
        </p:nvSpPr>
        <p:spPr>
          <a:xfrm>
            <a:off x="4468713" y="3460324"/>
            <a:ext cx="331272" cy="331235"/>
          </a:xfrm>
          <a:custGeom>
            <a:avLst/>
            <a:gdLst/>
            <a:ahLst/>
            <a:cxnLst/>
            <a:rect l="l" t="t" r="r" b="b"/>
            <a:pathLst>
              <a:path w="9109" h="9108" extrusionOk="0">
                <a:moveTo>
                  <a:pt x="4543" y="9108"/>
                </a:moveTo>
                <a:cubicBezTo>
                  <a:pt x="7054" y="9108"/>
                  <a:pt x="9108" y="7054"/>
                  <a:pt x="9108" y="4566"/>
                </a:cubicBezTo>
                <a:cubicBezTo>
                  <a:pt x="9108" y="2055"/>
                  <a:pt x="7054" y="1"/>
                  <a:pt x="4543" y="1"/>
                </a:cubicBezTo>
                <a:cubicBezTo>
                  <a:pt x="2055" y="1"/>
                  <a:pt x="1" y="2055"/>
                  <a:pt x="1" y="4566"/>
                </a:cubicBezTo>
                <a:cubicBezTo>
                  <a:pt x="1" y="7054"/>
                  <a:pt x="2055" y="9108"/>
                  <a:pt x="4543" y="9108"/>
                </a:cubicBezTo>
                <a:close/>
              </a:path>
            </a:pathLst>
          </a:cu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chemeClr val="lt2"/>
                </a:solidFill>
                <a:latin typeface="Overpass ExtraBold"/>
                <a:ea typeface="Overpass ExtraBold"/>
                <a:cs typeface="Overpass ExtraBold"/>
                <a:sym typeface="Overpass ExtraBold"/>
              </a:rPr>
              <a:t>3</a:t>
            </a:r>
            <a:endParaRPr dirty="0"/>
          </a:p>
        </p:txBody>
      </p:sp>
      <p:sp>
        <p:nvSpPr>
          <p:cNvPr id="57" name="Google Shape;1300;p36">
            <a:extLst>
              <a:ext uri="{FF2B5EF4-FFF2-40B4-BE49-F238E27FC236}">
                <a16:creationId xmlns:a16="http://schemas.microsoft.com/office/drawing/2014/main" id="{A390DC12-53A4-6CFA-7747-1CBF7660D0BB}"/>
              </a:ext>
            </a:extLst>
          </p:cNvPr>
          <p:cNvSpPr/>
          <p:nvPr/>
        </p:nvSpPr>
        <p:spPr>
          <a:xfrm>
            <a:off x="4468713" y="2728476"/>
            <a:ext cx="331272" cy="330399"/>
          </a:xfrm>
          <a:custGeom>
            <a:avLst/>
            <a:gdLst/>
            <a:ahLst/>
            <a:cxnLst/>
            <a:rect l="l" t="t" r="r" b="b"/>
            <a:pathLst>
              <a:path w="9109" h="9085" extrusionOk="0">
                <a:moveTo>
                  <a:pt x="4543" y="9085"/>
                </a:moveTo>
                <a:cubicBezTo>
                  <a:pt x="7054" y="9085"/>
                  <a:pt x="9108" y="7053"/>
                  <a:pt x="9108" y="4543"/>
                </a:cubicBezTo>
                <a:cubicBezTo>
                  <a:pt x="9108" y="2032"/>
                  <a:pt x="7054" y="0"/>
                  <a:pt x="4543" y="0"/>
                </a:cubicBezTo>
                <a:cubicBezTo>
                  <a:pt x="2055" y="0"/>
                  <a:pt x="1" y="2032"/>
                  <a:pt x="1" y="4543"/>
                </a:cubicBezTo>
                <a:cubicBezTo>
                  <a:pt x="1" y="7053"/>
                  <a:pt x="2055" y="9085"/>
                  <a:pt x="4543" y="9085"/>
                </a:cubicBezTo>
                <a:close/>
              </a:path>
            </a:pathLst>
          </a:cu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chemeClr val="lt2"/>
                </a:solidFill>
                <a:latin typeface="Overpass ExtraBold"/>
                <a:ea typeface="Overpass ExtraBold"/>
                <a:cs typeface="Overpass ExtraBold"/>
                <a:sym typeface="Overpass ExtraBold"/>
              </a:rPr>
              <a:t>2</a:t>
            </a:r>
            <a:endParaRPr dirty="0"/>
          </a:p>
        </p:txBody>
      </p:sp>
      <p:sp>
        <p:nvSpPr>
          <p:cNvPr id="58" name="Google Shape;1301;p36">
            <a:extLst>
              <a:ext uri="{FF2B5EF4-FFF2-40B4-BE49-F238E27FC236}">
                <a16:creationId xmlns:a16="http://schemas.microsoft.com/office/drawing/2014/main" id="{90458FFB-4D29-501A-A0B3-A1DCB83CF3A2}"/>
              </a:ext>
            </a:extLst>
          </p:cNvPr>
          <p:cNvSpPr txBox="1">
            <a:spLocks/>
          </p:cNvSpPr>
          <p:nvPr/>
        </p:nvSpPr>
        <p:spPr>
          <a:xfrm>
            <a:off x="4886780" y="2513526"/>
            <a:ext cx="3705725" cy="701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30200" algn="l" rtl="0">
              <a:lnSpc>
                <a:spcPct val="115000"/>
              </a:lnSpc>
              <a:spcBef>
                <a:spcPts val="0"/>
              </a:spcBef>
              <a:spcAft>
                <a:spcPts val="0"/>
              </a:spcAft>
              <a:buClr>
                <a:schemeClr val="dk2"/>
              </a:buClr>
              <a:buSzPts val="1600"/>
              <a:buFont typeface="Source Sans Pro"/>
              <a:buChar char="●"/>
              <a:defRPr sz="1600" b="0" i="0" u="none" strike="noStrike" cap="none">
                <a:solidFill>
                  <a:schemeClr val="dk2"/>
                </a:solidFill>
                <a:latin typeface="Source Sans Pro"/>
                <a:ea typeface="Source Sans Pro"/>
                <a:cs typeface="Source Sans Pro"/>
                <a:sym typeface="Source Sans Pro"/>
              </a:defRPr>
            </a:lvl1pPr>
            <a:lvl2pPr marL="914400" marR="0" lvl="1" indent="-330200" algn="l" rtl="0">
              <a:lnSpc>
                <a:spcPct val="115000"/>
              </a:lnSpc>
              <a:spcBef>
                <a:spcPts val="1600"/>
              </a:spcBef>
              <a:spcAft>
                <a:spcPts val="0"/>
              </a:spcAft>
              <a:buClr>
                <a:schemeClr val="dk2"/>
              </a:buClr>
              <a:buSzPts val="1600"/>
              <a:buFont typeface="Source Sans Pro"/>
              <a:buChar char="○"/>
              <a:defRPr sz="1600" b="0" i="0" u="none" strike="noStrike" cap="none">
                <a:solidFill>
                  <a:schemeClr val="dk2"/>
                </a:solidFill>
                <a:latin typeface="Source Sans Pro"/>
                <a:ea typeface="Source Sans Pro"/>
                <a:cs typeface="Source Sans Pro"/>
                <a:sym typeface="Source Sans Pro"/>
              </a:defRPr>
            </a:lvl2pPr>
            <a:lvl3pPr marL="1371600" marR="0" lvl="2" indent="-330200" algn="l" rtl="0">
              <a:lnSpc>
                <a:spcPct val="115000"/>
              </a:lnSpc>
              <a:spcBef>
                <a:spcPts val="1600"/>
              </a:spcBef>
              <a:spcAft>
                <a:spcPts val="0"/>
              </a:spcAft>
              <a:buClr>
                <a:schemeClr val="dk2"/>
              </a:buClr>
              <a:buSzPts val="1600"/>
              <a:buFont typeface="Source Sans Pro"/>
              <a:buChar char="■"/>
              <a:defRPr sz="1600" b="0" i="0" u="none" strike="noStrike" cap="none">
                <a:solidFill>
                  <a:schemeClr val="dk2"/>
                </a:solidFill>
                <a:latin typeface="Source Sans Pro"/>
                <a:ea typeface="Source Sans Pro"/>
                <a:cs typeface="Source Sans Pro"/>
                <a:sym typeface="Source Sans Pro"/>
              </a:defRPr>
            </a:lvl3pPr>
            <a:lvl4pPr marL="1828800" marR="0" lvl="3" indent="-330200" algn="l" rtl="0">
              <a:lnSpc>
                <a:spcPct val="115000"/>
              </a:lnSpc>
              <a:spcBef>
                <a:spcPts val="1600"/>
              </a:spcBef>
              <a:spcAft>
                <a:spcPts val="0"/>
              </a:spcAft>
              <a:buClr>
                <a:schemeClr val="dk2"/>
              </a:buClr>
              <a:buSzPts val="1600"/>
              <a:buFont typeface="Source Sans Pro"/>
              <a:buChar char="●"/>
              <a:defRPr sz="1600" b="0" i="0" u="none" strike="noStrike" cap="none">
                <a:solidFill>
                  <a:schemeClr val="dk2"/>
                </a:solidFill>
                <a:latin typeface="Source Sans Pro"/>
                <a:ea typeface="Source Sans Pro"/>
                <a:cs typeface="Source Sans Pro"/>
                <a:sym typeface="Source Sans Pro"/>
              </a:defRPr>
            </a:lvl4pPr>
            <a:lvl5pPr marL="2286000" marR="0" lvl="4" indent="-330200" algn="l" rtl="0">
              <a:lnSpc>
                <a:spcPct val="115000"/>
              </a:lnSpc>
              <a:spcBef>
                <a:spcPts val="1600"/>
              </a:spcBef>
              <a:spcAft>
                <a:spcPts val="0"/>
              </a:spcAft>
              <a:buClr>
                <a:schemeClr val="dk2"/>
              </a:buClr>
              <a:buSzPts val="1600"/>
              <a:buFont typeface="Source Sans Pro"/>
              <a:buChar char="○"/>
              <a:defRPr sz="1600" b="0" i="0" u="none" strike="noStrike" cap="none">
                <a:solidFill>
                  <a:schemeClr val="dk2"/>
                </a:solidFill>
                <a:latin typeface="Source Sans Pro"/>
                <a:ea typeface="Source Sans Pro"/>
                <a:cs typeface="Source Sans Pro"/>
                <a:sym typeface="Source Sans Pro"/>
              </a:defRPr>
            </a:lvl5pPr>
            <a:lvl6pPr marL="2743200" marR="0" lvl="5" indent="-330200" algn="l" rtl="0">
              <a:lnSpc>
                <a:spcPct val="115000"/>
              </a:lnSpc>
              <a:spcBef>
                <a:spcPts val="1600"/>
              </a:spcBef>
              <a:spcAft>
                <a:spcPts val="0"/>
              </a:spcAft>
              <a:buClr>
                <a:schemeClr val="dk2"/>
              </a:buClr>
              <a:buSzPts val="1600"/>
              <a:buFont typeface="Source Sans Pro"/>
              <a:buChar char="■"/>
              <a:defRPr sz="1600" b="0" i="0" u="none" strike="noStrike" cap="none">
                <a:solidFill>
                  <a:schemeClr val="dk2"/>
                </a:solidFill>
                <a:latin typeface="Source Sans Pro"/>
                <a:ea typeface="Source Sans Pro"/>
                <a:cs typeface="Source Sans Pro"/>
                <a:sym typeface="Source Sans Pro"/>
              </a:defRPr>
            </a:lvl6pPr>
            <a:lvl7pPr marL="3200400" marR="0" lvl="6" indent="-330200" algn="l" rtl="0">
              <a:lnSpc>
                <a:spcPct val="115000"/>
              </a:lnSpc>
              <a:spcBef>
                <a:spcPts val="1600"/>
              </a:spcBef>
              <a:spcAft>
                <a:spcPts val="0"/>
              </a:spcAft>
              <a:buClr>
                <a:schemeClr val="dk2"/>
              </a:buClr>
              <a:buSzPts val="1600"/>
              <a:buFont typeface="Source Sans Pro"/>
              <a:buChar char="●"/>
              <a:defRPr sz="1600" b="0" i="0" u="none" strike="noStrike" cap="none">
                <a:solidFill>
                  <a:schemeClr val="dk2"/>
                </a:solidFill>
                <a:latin typeface="Source Sans Pro"/>
                <a:ea typeface="Source Sans Pro"/>
                <a:cs typeface="Source Sans Pro"/>
                <a:sym typeface="Source Sans Pro"/>
              </a:defRPr>
            </a:lvl7pPr>
            <a:lvl8pPr marL="3657600" marR="0" lvl="7" indent="-330200" algn="l" rtl="0">
              <a:lnSpc>
                <a:spcPct val="115000"/>
              </a:lnSpc>
              <a:spcBef>
                <a:spcPts val="1600"/>
              </a:spcBef>
              <a:spcAft>
                <a:spcPts val="0"/>
              </a:spcAft>
              <a:buClr>
                <a:schemeClr val="dk2"/>
              </a:buClr>
              <a:buSzPts val="1600"/>
              <a:buFont typeface="Source Sans Pro"/>
              <a:buChar char="○"/>
              <a:defRPr sz="1600" b="0" i="0" u="none" strike="noStrike" cap="none">
                <a:solidFill>
                  <a:schemeClr val="dk2"/>
                </a:solidFill>
                <a:latin typeface="Source Sans Pro"/>
                <a:ea typeface="Source Sans Pro"/>
                <a:cs typeface="Source Sans Pro"/>
                <a:sym typeface="Source Sans Pro"/>
              </a:defRPr>
            </a:lvl8pPr>
            <a:lvl9pPr marL="4114800" marR="0" lvl="8" indent="-330200" algn="l" rtl="0">
              <a:lnSpc>
                <a:spcPct val="115000"/>
              </a:lnSpc>
              <a:spcBef>
                <a:spcPts val="1600"/>
              </a:spcBef>
              <a:spcAft>
                <a:spcPts val="1600"/>
              </a:spcAft>
              <a:buClr>
                <a:schemeClr val="dk2"/>
              </a:buClr>
              <a:buSzPts val="1600"/>
              <a:buFont typeface="Source Sans Pro"/>
              <a:buChar char="■"/>
              <a:defRPr sz="1600" b="0" i="0" u="none" strike="noStrike" cap="none">
                <a:solidFill>
                  <a:schemeClr val="dk2"/>
                </a:solidFill>
                <a:latin typeface="Source Sans Pro"/>
                <a:ea typeface="Source Sans Pro"/>
                <a:cs typeface="Source Sans Pro"/>
                <a:sym typeface="Source Sans Pro"/>
              </a:defRPr>
            </a:lvl9pPr>
          </a:lstStyle>
          <a:p>
            <a:pPr marL="127000" indent="0">
              <a:buNone/>
            </a:pPr>
            <a:r>
              <a:rPr lang="en-CA" dirty="0">
                <a:effectLst/>
                <a:latin typeface="Calibri" panose="020F0502020204030204" pitchFamily="34" charset="0"/>
                <a:ea typeface="Calibri" panose="020F0502020204030204" pitchFamily="34" charset="0"/>
                <a:cs typeface="Times New Roman" panose="02020603050405020304" pitchFamily="18" charset="0"/>
              </a:rPr>
              <a:t>Insufficient pay or unfair pay practices, low salary (59%)</a:t>
            </a:r>
          </a:p>
        </p:txBody>
      </p:sp>
      <p:sp>
        <p:nvSpPr>
          <p:cNvPr id="59" name="Google Shape;1302;p36">
            <a:extLst>
              <a:ext uri="{FF2B5EF4-FFF2-40B4-BE49-F238E27FC236}">
                <a16:creationId xmlns:a16="http://schemas.microsoft.com/office/drawing/2014/main" id="{5F9993ED-17F5-3367-FDB0-32C5CD655015}"/>
              </a:ext>
            </a:extLst>
          </p:cNvPr>
          <p:cNvSpPr txBox="1">
            <a:spLocks/>
          </p:cNvSpPr>
          <p:nvPr/>
        </p:nvSpPr>
        <p:spPr>
          <a:xfrm>
            <a:off x="4886782" y="3962672"/>
            <a:ext cx="3344777" cy="701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30200" algn="l" rtl="0">
              <a:lnSpc>
                <a:spcPct val="115000"/>
              </a:lnSpc>
              <a:spcBef>
                <a:spcPts val="0"/>
              </a:spcBef>
              <a:spcAft>
                <a:spcPts val="0"/>
              </a:spcAft>
              <a:buClr>
                <a:schemeClr val="dk2"/>
              </a:buClr>
              <a:buSzPts val="1600"/>
              <a:buFont typeface="Source Sans Pro"/>
              <a:buChar char="●"/>
              <a:defRPr sz="1600" b="0" i="0" u="none" strike="noStrike" cap="none">
                <a:solidFill>
                  <a:schemeClr val="dk2"/>
                </a:solidFill>
                <a:latin typeface="Source Sans Pro"/>
                <a:ea typeface="Source Sans Pro"/>
                <a:cs typeface="Source Sans Pro"/>
                <a:sym typeface="Source Sans Pro"/>
              </a:defRPr>
            </a:lvl1pPr>
            <a:lvl2pPr marL="914400" marR="0" lvl="1" indent="-330200" algn="l" rtl="0">
              <a:lnSpc>
                <a:spcPct val="115000"/>
              </a:lnSpc>
              <a:spcBef>
                <a:spcPts val="1600"/>
              </a:spcBef>
              <a:spcAft>
                <a:spcPts val="0"/>
              </a:spcAft>
              <a:buClr>
                <a:schemeClr val="dk2"/>
              </a:buClr>
              <a:buSzPts val="1600"/>
              <a:buFont typeface="Source Sans Pro"/>
              <a:buChar char="○"/>
              <a:defRPr sz="1600" b="0" i="0" u="none" strike="noStrike" cap="none">
                <a:solidFill>
                  <a:schemeClr val="dk2"/>
                </a:solidFill>
                <a:latin typeface="Source Sans Pro"/>
                <a:ea typeface="Source Sans Pro"/>
                <a:cs typeface="Source Sans Pro"/>
                <a:sym typeface="Source Sans Pro"/>
              </a:defRPr>
            </a:lvl2pPr>
            <a:lvl3pPr marL="1371600" marR="0" lvl="2" indent="-330200" algn="l" rtl="0">
              <a:lnSpc>
                <a:spcPct val="115000"/>
              </a:lnSpc>
              <a:spcBef>
                <a:spcPts val="1600"/>
              </a:spcBef>
              <a:spcAft>
                <a:spcPts val="0"/>
              </a:spcAft>
              <a:buClr>
                <a:schemeClr val="dk2"/>
              </a:buClr>
              <a:buSzPts val="1600"/>
              <a:buFont typeface="Source Sans Pro"/>
              <a:buChar char="■"/>
              <a:defRPr sz="1600" b="0" i="0" u="none" strike="noStrike" cap="none">
                <a:solidFill>
                  <a:schemeClr val="dk2"/>
                </a:solidFill>
                <a:latin typeface="Source Sans Pro"/>
                <a:ea typeface="Source Sans Pro"/>
                <a:cs typeface="Source Sans Pro"/>
                <a:sym typeface="Source Sans Pro"/>
              </a:defRPr>
            </a:lvl3pPr>
            <a:lvl4pPr marL="1828800" marR="0" lvl="3" indent="-330200" algn="l" rtl="0">
              <a:lnSpc>
                <a:spcPct val="115000"/>
              </a:lnSpc>
              <a:spcBef>
                <a:spcPts val="1600"/>
              </a:spcBef>
              <a:spcAft>
                <a:spcPts val="0"/>
              </a:spcAft>
              <a:buClr>
                <a:schemeClr val="dk2"/>
              </a:buClr>
              <a:buSzPts val="1600"/>
              <a:buFont typeface="Source Sans Pro"/>
              <a:buChar char="●"/>
              <a:defRPr sz="1600" b="0" i="0" u="none" strike="noStrike" cap="none">
                <a:solidFill>
                  <a:schemeClr val="dk2"/>
                </a:solidFill>
                <a:latin typeface="Source Sans Pro"/>
                <a:ea typeface="Source Sans Pro"/>
                <a:cs typeface="Source Sans Pro"/>
                <a:sym typeface="Source Sans Pro"/>
              </a:defRPr>
            </a:lvl4pPr>
            <a:lvl5pPr marL="2286000" marR="0" lvl="4" indent="-330200" algn="l" rtl="0">
              <a:lnSpc>
                <a:spcPct val="115000"/>
              </a:lnSpc>
              <a:spcBef>
                <a:spcPts val="1600"/>
              </a:spcBef>
              <a:spcAft>
                <a:spcPts val="0"/>
              </a:spcAft>
              <a:buClr>
                <a:schemeClr val="dk2"/>
              </a:buClr>
              <a:buSzPts val="1600"/>
              <a:buFont typeface="Source Sans Pro"/>
              <a:buChar char="○"/>
              <a:defRPr sz="1600" b="0" i="0" u="none" strike="noStrike" cap="none">
                <a:solidFill>
                  <a:schemeClr val="dk2"/>
                </a:solidFill>
                <a:latin typeface="Source Sans Pro"/>
                <a:ea typeface="Source Sans Pro"/>
                <a:cs typeface="Source Sans Pro"/>
                <a:sym typeface="Source Sans Pro"/>
              </a:defRPr>
            </a:lvl5pPr>
            <a:lvl6pPr marL="2743200" marR="0" lvl="5" indent="-330200" algn="l" rtl="0">
              <a:lnSpc>
                <a:spcPct val="115000"/>
              </a:lnSpc>
              <a:spcBef>
                <a:spcPts val="1600"/>
              </a:spcBef>
              <a:spcAft>
                <a:spcPts val="0"/>
              </a:spcAft>
              <a:buClr>
                <a:schemeClr val="dk2"/>
              </a:buClr>
              <a:buSzPts val="1600"/>
              <a:buFont typeface="Source Sans Pro"/>
              <a:buChar char="■"/>
              <a:defRPr sz="1600" b="0" i="0" u="none" strike="noStrike" cap="none">
                <a:solidFill>
                  <a:schemeClr val="dk2"/>
                </a:solidFill>
                <a:latin typeface="Source Sans Pro"/>
                <a:ea typeface="Source Sans Pro"/>
                <a:cs typeface="Source Sans Pro"/>
                <a:sym typeface="Source Sans Pro"/>
              </a:defRPr>
            </a:lvl6pPr>
            <a:lvl7pPr marL="3200400" marR="0" lvl="6" indent="-330200" algn="l" rtl="0">
              <a:lnSpc>
                <a:spcPct val="115000"/>
              </a:lnSpc>
              <a:spcBef>
                <a:spcPts val="1600"/>
              </a:spcBef>
              <a:spcAft>
                <a:spcPts val="0"/>
              </a:spcAft>
              <a:buClr>
                <a:schemeClr val="dk2"/>
              </a:buClr>
              <a:buSzPts val="1600"/>
              <a:buFont typeface="Source Sans Pro"/>
              <a:buChar char="●"/>
              <a:defRPr sz="1600" b="0" i="0" u="none" strike="noStrike" cap="none">
                <a:solidFill>
                  <a:schemeClr val="dk2"/>
                </a:solidFill>
                <a:latin typeface="Source Sans Pro"/>
                <a:ea typeface="Source Sans Pro"/>
                <a:cs typeface="Source Sans Pro"/>
                <a:sym typeface="Source Sans Pro"/>
              </a:defRPr>
            </a:lvl7pPr>
            <a:lvl8pPr marL="3657600" marR="0" lvl="7" indent="-330200" algn="l" rtl="0">
              <a:lnSpc>
                <a:spcPct val="115000"/>
              </a:lnSpc>
              <a:spcBef>
                <a:spcPts val="1600"/>
              </a:spcBef>
              <a:spcAft>
                <a:spcPts val="0"/>
              </a:spcAft>
              <a:buClr>
                <a:schemeClr val="dk2"/>
              </a:buClr>
              <a:buSzPts val="1600"/>
              <a:buFont typeface="Source Sans Pro"/>
              <a:buChar char="○"/>
              <a:defRPr sz="1600" b="0" i="0" u="none" strike="noStrike" cap="none">
                <a:solidFill>
                  <a:schemeClr val="dk2"/>
                </a:solidFill>
                <a:latin typeface="Source Sans Pro"/>
                <a:ea typeface="Source Sans Pro"/>
                <a:cs typeface="Source Sans Pro"/>
                <a:sym typeface="Source Sans Pro"/>
              </a:defRPr>
            </a:lvl8pPr>
            <a:lvl9pPr marL="4114800" marR="0" lvl="8" indent="-330200" algn="l" rtl="0">
              <a:lnSpc>
                <a:spcPct val="115000"/>
              </a:lnSpc>
              <a:spcBef>
                <a:spcPts val="1600"/>
              </a:spcBef>
              <a:spcAft>
                <a:spcPts val="1600"/>
              </a:spcAft>
              <a:buClr>
                <a:schemeClr val="dk2"/>
              </a:buClr>
              <a:buSzPts val="1600"/>
              <a:buFont typeface="Source Sans Pro"/>
              <a:buChar char="■"/>
              <a:defRPr sz="1600" b="0" i="0" u="none" strike="noStrike" cap="none">
                <a:solidFill>
                  <a:schemeClr val="dk2"/>
                </a:solidFill>
                <a:latin typeface="Source Sans Pro"/>
                <a:ea typeface="Source Sans Pro"/>
                <a:cs typeface="Source Sans Pro"/>
                <a:sym typeface="Source Sans Pro"/>
              </a:defRPr>
            </a:lvl9pPr>
          </a:lstStyle>
          <a:p>
            <a:pPr marL="127000" indent="0">
              <a:buNone/>
            </a:pPr>
            <a:r>
              <a:rPr lang="en-CA" dirty="0">
                <a:latin typeface="Calibri" panose="020F0502020204030204" pitchFamily="34" charset="0"/>
                <a:ea typeface="Calibri" panose="020F0502020204030204" pitchFamily="34" charset="0"/>
                <a:cs typeface="Times New Roman" panose="02020603050405020304" pitchFamily="18" charset="0"/>
              </a:rPr>
              <a:t>L</a:t>
            </a:r>
            <a:r>
              <a:rPr lang="en-CA" dirty="0">
                <a:effectLst/>
                <a:latin typeface="Calibri" panose="020F0502020204030204" pitchFamily="34" charset="0"/>
                <a:ea typeface="Calibri" panose="020F0502020204030204" pitchFamily="34" charset="0"/>
                <a:cs typeface="Times New Roman" panose="02020603050405020304" pitchFamily="18" charset="0"/>
              </a:rPr>
              <a:t>ack of healthy work-life boundaries (49%)</a:t>
            </a:r>
          </a:p>
        </p:txBody>
      </p:sp>
      <p:sp>
        <p:nvSpPr>
          <p:cNvPr id="60" name="Google Shape;1303;p36">
            <a:extLst>
              <a:ext uri="{FF2B5EF4-FFF2-40B4-BE49-F238E27FC236}">
                <a16:creationId xmlns:a16="http://schemas.microsoft.com/office/drawing/2014/main" id="{BDBF76D7-4AAF-B872-F75B-18452284E398}"/>
              </a:ext>
            </a:extLst>
          </p:cNvPr>
          <p:cNvSpPr txBox="1">
            <a:spLocks/>
          </p:cNvSpPr>
          <p:nvPr/>
        </p:nvSpPr>
        <p:spPr>
          <a:xfrm>
            <a:off x="4886780" y="1786364"/>
            <a:ext cx="3705727" cy="701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30200" algn="l" rtl="0">
              <a:lnSpc>
                <a:spcPct val="115000"/>
              </a:lnSpc>
              <a:spcBef>
                <a:spcPts val="0"/>
              </a:spcBef>
              <a:spcAft>
                <a:spcPts val="0"/>
              </a:spcAft>
              <a:buClr>
                <a:schemeClr val="dk2"/>
              </a:buClr>
              <a:buSzPts val="1600"/>
              <a:buFont typeface="Source Sans Pro"/>
              <a:buChar char="●"/>
              <a:defRPr sz="1600" b="0" i="0" u="none" strike="noStrike" cap="none">
                <a:solidFill>
                  <a:schemeClr val="dk2"/>
                </a:solidFill>
                <a:latin typeface="Source Sans Pro"/>
                <a:ea typeface="Source Sans Pro"/>
                <a:cs typeface="Source Sans Pro"/>
                <a:sym typeface="Source Sans Pro"/>
              </a:defRPr>
            </a:lvl1pPr>
            <a:lvl2pPr marL="914400" marR="0" lvl="1" indent="-330200" algn="l" rtl="0">
              <a:lnSpc>
                <a:spcPct val="115000"/>
              </a:lnSpc>
              <a:spcBef>
                <a:spcPts val="1600"/>
              </a:spcBef>
              <a:spcAft>
                <a:spcPts val="0"/>
              </a:spcAft>
              <a:buClr>
                <a:schemeClr val="dk2"/>
              </a:buClr>
              <a:buSzPts val="1600"/>
              <a:buFont typeface="Source Sans Pro"/>
              <a:buChar char="○"/>
              <a:defRPr sz="1600" b="0" i="0" u="none" strike="noStrike" cap="none">
                <a:solidFill>
                  <a:schemeClr val="dk2"/>
                </a:solidFill>
                <a:latin typeface="Source Sans Pro"/>
                <a:ea typeface="Source Sans Pro"/>
                <a:cs typeface="Source Sans Pro"/>
                <a:sym typeface="Source Sans Pro"/>
              </a:defRPr>
            </a:lvl2pPr>
            <a:lvl3pPr marL="1371600" marR="0" lvl="2" indent="-330200" algn="l" rtl="0">
              <a:lnSpc>
                <a:spcPct val="115000"/>
              </a:lnSpc>
              <a:spcBef>
                <a:spcPts val="1600"/>
              </a:spcBef>
              <a:spcAft>
                <a:spcPts val="0"/>
              </a:spcAft>
              <a:buClr>
                <a:schemeClr val="dk2"/>
              </a:buClr>
              <a:buSzPts val="1600"/>
              <a:buFont typeface="Source Sans Pro"/>
              <a:buChar char="■"/>
              <a:defRPr sz="1600" b="0" i="0" u="none" strike="noStrike" cap="none">
                <a:solidFill>
                  <a:schemeClr val="dk2"/>
                </a:solidFill>
                <a:latin typeface="Source Sans Pro"/>
                <a:ea typeface="Source Sans Pro"/>
                <a:cs typeface="Source Sans Pro"/>
                <a:sym typeface="Source Sans Pro"/>
              </a:defRPr>
            </a:lvl3pPr>
            <a:lvl4pPr marL="1828800" marR="0" lvl="3" indent="-330200" algn="l" rtl="0">
              <a:lnSpc>
                <a:spcPct val="115000"/>
              </a:lnSpc>
              <a:spcBef>
                <a:spcPts val="1600"/>
              </a:spcBef>
              <a:spcAft>
                <a:spcPts val="0"/>
              </a:spcAft>
              <a:buClr>
                <a:schemeClr val="dk2"/>
              </a:buClr>
              <a:buSzPts val="1600"/>
              <a:buFont typeface="Source Sans Pro"/>
              <a:buChar char="●"/>
              <a:defRPr sz="1600" b="0" i="0" u="none" strike="noStrike" cap="none">
                <a:solidFill>
                  <a:schemeClr val="dk2"/>
                </a:solidFill>
                <a:latin typeface="Source Sans Pro"/>
                <a:ea typeface="Source Sans Pro"/>
                <a:cs typeface="Source Sans Pro"/>
                <a:sym typeface="Source Sans Pro"/>
              </a:defRPr>
            </a:lvl4pPr>
            <a:lvl5pPr marL="2286000" marR="0" lvl="4" indent="-330200" algn="l" rtl="0">
              <a:lnSpc>
                <a:spcPct val="115000"/>
              </a:lnSpc>
              <a:spcBef>
                <a:spcPts val="1600"/>
              </a:spcBef>
              <a:spcAft>
                <a:spcPts val="0"/>
              </a:spcAft>
              <a:buClr>
                <a:schemeClr val="dk2"/>
              </a:buClr>
              <a:buSzPts val="1600"/>
              <a:buFont typeface="Source Sans Pro"/>
              <a:buChar char="○"/>
              <a:defRPr sz="1600" b="0" i="0" u="none" strike="noStrike" cap="none">
                <a:solidFill>
                  <a:schemeClr val="dk2"/>
                </a:solidFill>
                <a:latin typeface="Source Sans Pro"/>
                <a:ea typeface="Source Sans Pro"/>
                <a:cs typeface="Source Sans Pro"/>
                <a:sym typeface="Source Sans Pro"/>
              </a:defRPr>
            </a:lvl5pPr>
            <a:lvl6pPr marL="2743200" marR="0" lvl="5" indent="-330200" algn="l" rtl="0">
              <a:lnSpc>
                <a:spcPct val="115000"/>
              </a:lnSpc>
              <a:spcBef>
                <a:spcPts val="1600"/>
              </a:spcBef>
              <a:spcAft>
                <a:spcPts val="0"/>
              </a:spcAft>
              <a:buClr>
                <a:schemeClr val="dk2"/>
              </a:buClr>
              <a:buSzPts val="1600"/>
              <a:buFont typeface="Source Sans Pro"/>
              <a:buChar char="■"/>
              <a:defRPr sz="1600" b="0" i="0" u="none" strike="noStrike" cap="none">
                <a:solidFill>
                  <a:schemeClr val="dk2"/>
                </a:solidFill>
                <a:latin typeface="Source Sans Pro"/>
                <a:ea typeface="Source Sans Pro"/>
                <a:cs typeface="Source Sans Pro"/>
                <a:sym typeface="Source Sans Pro"/>
              </a:defRPr>
            </a:lvl6pPr>
            <a:lvl7pPr marL="3200400" marR="0" lvl="6" indent="-330200" algn="l" rtl="0">
              <a:lnSpc>
                <a:spcPct val="115000"/>
              </a:lnSpc>
              <a:spcBef>
                <a:spcPts val="1600"/>
              </a:spcBef>
              <a:spcAft>
                <a:spcPts val="0"/>
              </a:spcAft>
              <a:buClr>
                <a:schemeClr val="dk2"/>
              </a:buClr>
              <a:buSzPts val="1600"/>
              <a:buFont typeface="Source Sans Pro"/>
              <a:buChar char="●"/>
              <a:defRPr sz="1600" b="0" i="0" u="none" strike="noStrike" cap="none">
                <a:solidFill>
                  <a:schemeClr val="dk2"/>
                </a:solidFill>
                <a:latin typeface="Source Sans Pro"/>
                <a:ea typeface="Source Sans Pro"/>
                <a:cs typeface="Source Sans Pro"/>
                <a:sym typeface="Source Sans Pro"/>
              </a:defRPr>
            </a:lvl7pPr>
            <a:lvl8pPr marL="3657600" marR="0" lvl="7" indent="-330200" algn="l" rtl="0">
              <a:lnSpc>
                <a:spcPct val="115000"/>
              </a:lnSpc>
              <a:spcBef>
                <a:spcPts val="1600"/>
              </a:spcBef>
              <a:spcAft>
                <a:spcPts val="0"/>
              </a:spcAft>
              <a:buClr>
                <a:schemeClr val="dk2"/>
              </a:buClr>
              <a:buSzPts val="1600"/>
              <a:buFont typeface="Source Sans Pro"/>
              <a:buChar char="○"/>
              <a:defRPr sz="1600" b="0" i="0" u="none" strike="noStrike" cap="none">
                <a:solidFill>
                  <a:schemeClr val="dk2"/>
                </a:solidFill>
                <a:latin typeface="Source Sans Pro"/>
                <a:ea typeface="Source Sans Pro"/>
                <a:cs typeface="Source Sans Pro"/>
                <a:sym typeface="Source Sans Pro"/>
              </a:defRPr>
            </a:lvl8pPr>
            <a:lvl9pPr marL="4114800" marR="0" lvl="8" indent="-330200" algn="l" rtl="0">
              <a:lnSpc>
                <a:spcPct val="115000"/>
              </a:lnSpc>
              <a:spcBef>
                <a:spcPts val="1600"/>
              </a:spcBef>
              <a:spcAft>
                <a:spcPts val="1600"/>
              </a:spcAft>
              <a:buClr>
                <a:schemeClr val="dk2"/>
              </a:buClr>
              <a:buSzPts val="1600"/>
              <a:buFont typeface="Source Sans Pro"/>
              <a:buChar char="■"/>
              <a:defRPr sz="1600" b="0" i="0" u="none" strike="noStrike" cap="none">
                <a:solidFill>
                  <a:schemeClr val="dk2"/>
                </a:solidFill>
                <a:latin typeface="Source Sans Pro"/>
                <a:ea typeface="Source Sans Pro"/>
                <a:cs typeface="Source Sans Pro"/>
                <a:sym typeface="Source Sans Pro"/>
              </a:defRPr>
            </a:lvl9pPr>
          </a:lstStyle>
          <a:p>
            <a:pPr marL="127000" indent="0">
              <a:buNone/>
            </a:pPr>
            <a:r>
              <a:rPr lang="en-CA" dirty="0">
                <a:effectLst/>
                <a:latin typeface="Calibri" panose="020F0502020204030204" pitchFamily="34" charset="0"/>
                <a:ea typeface="Calibri" panose="020F0502020204030204" pitchFamily="34" charset="0"/>
                <a:cs typeface="Times New Roman" panose="02020603050405020304" pitchFamily="18" charset="0"/>
              </a:rPr>
              <a:t>Unhealthy/undesirable culture</a:t>
            </a:r>
            <a:r>
              <a:rPr lang="en-US" dirty="0">
                <a:effectLst/>
                <a:latin typeface="Calibri" panose="020F0502020204030204" pitchFamily="34" charset="0"/>
                <a:ea typeface="Calibri" panose="020F0502020204030204" pitchFamily="34" charset="0"/>
                <a:cs typeface="Times New Roman" panose="02020603050405020304" pitchFamily="18" charset="0"/>
              </a:rPr>
              <a:t>, </a:t>
            </a:r>
            <a:r>
              <a:rPr lang="en-CA" dirty="0">
                <a:effectLst/>
                <a:latin typeface="Calibri" panose="020F0502020204030204" pitchFamily="34" charset="0"/>
                <a:ea typeface="Calibri" panose="020F0502020204030204" pitchFamily="34" charset="0"/>
                <a:cs typeface="Times New Roman" panose="02020603050405020304" pitchFamily="18" charset="0"/>
              </a:rPr>
              <a:t>toxic company culture (62%)</a:t>
            </a:r>
          </a:p>
        </p:txBody>
      </p:sp>
      <p:sp>
        <p:nvSpPr>
          <p:cNvPr id="61" name="Google Shape;1304;p36">
            <a:extLst>
              <a:ext uri="{FF2B5EF4-FFF2-40B4-BE49-F238E27FC236}">
                <a16:creationId xmlns:a16="http://schemas.microsoft.com/office/drawing/2014/main" id="{3AA25723-6A77-B23C-C0A3-A896F0B68016}"/>
              </a:ext>
            </a:extLst>
          </p:cNvPr>
          <p:cNvSpPr txBox="1">
            <a:spLocks/>
          </p:cNvSpPr>
          <p:nvPr/>
        </p:nvSpPr>
        <p:spPr>
          <a:xfrm>
            <a:off x="4886781" y="3240664"/>
            <a:ext cx="4006516" cy="701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30200" algn="l" rtl="0">
              <a:lnSpc>
                <a:spcPct val="115000"/>
              </a:lnSpc>
              <a:spcBef>
                <a:spcPts val="0"/>
              </a:spcBef>
              <a:spcAft>
                <a:spcPts val="0"/>
              </a:spcAft>
              <a:buClr>
                <a:schemeClr val="dk2"/>
              </a:buClr>
              <a:buSzPts val="1600"/>
              <a:buFont typeface="Source Sans Pro"/>
              <a:buChar char="●"/>
              <a:defRPr sz="1600" b="0" i="0" u="none" strike="noStrike" cap="none">
                <a:solidFill>
                  <a:schemeClr val="dk2"/>
                </a:solidFill>
                <a:latin typeface="Source Sans Pro"/>
                <a:ea typeface="Source Sans Pro"/>
                <a:cs typeface="Source Sans Pro"/>
                <a:sym typeface="Source Sans Pro"/>
              </a:defRPr>
            </a:lvl1pPr>
            <a:lvl2pPr marL="914400" marR="0" lvl="1" indent="-330200" algn="l" rtl="0">
              <a:lnSpc>
                <a:spcPct val="115000"/>
              </a:lnSpc>
              <a:spcBef>
                <a:spcPts val="1600"/>
              </a:spcBef>
              <a:spcAft>
                <a:spcPts val="0"/>
              </a:spcAft>
              <a:buClr>
                <a:schemeClr val="dk2"/>
              </a:buClr>
              <a:buSzPts val="1600"/>
              <a:buFont typeface="Source Sans Pro"/>
              <a:buChar char="○"/>
              <a:defRPr sz="1600" b="0" i="0" u="none" strike="noStrike" cap="none">
                <a:solidFill>
                  <a:schemeClr val="dk2"/>
                </a:solidFill>
                <a:latin typeface="Source Sans Pro"/>
                <a:ea typeface="Source Sans Pro"/>
                <a:cs typeface="Source Sans Pro"/>
                <a:sym typeface="Source Sans Pro"/>
              </a:defRPr>
            </a:lvl2pPr>
            <a:lvl3pPr marL="1371600" marR="0" lvl="2" indent="-330200" algn="l" rtl="0">
              <a:lnSpc>
                <a:spcPct val="115000"/>
              </a:lnSpc>
              <a:spcBef>
                <a:spcPts val="1600"/>
              </a:spcBef>
              <a:spcAft>
                <a:spcPts val="0"/>
              </a:spcAft>
              <a:buClr>
                <a:schemeClr val="dk2"/>
              </a:buClr>
              <a:buSzPts val="1600"/>
              <a:buFont typeface="Source Sans Pro"/>
              <a:buChar char="■"/>
              <a:defRPr sz="1600" b="0" i="0" u="none" strike="noStrike" cap="none">
                <a:solidFill>
                  <a:schemeClr val="dk2"/>
                </a:solidFill>
                <a:latin typeface="Source Sans Pro"/>
                <a:ea typeface="Source Sans Pro"/>
                <a:cs typeface="Source Sans Pro"/>
                <a:sym typeface="Source Sans Pro"/>
              </a:defRPr>
            </a:lvl3pPr>
            <a:lvl4pPr marL="1828800" marR="0" lvl="3" indent="-330200" algn="l" rtl="0">
              <a:lnSpc>
                <a:spcPct val="115000"/>
              </a:lnSpc>
              <a:spcBef>
                <a:spcPts val="1600"/>
              </a:spcBef>
              <a:spcAft>
                <a:spcPts val="0"/>
              </a:spcAft>
              <a:buClr>
                <a:schemeClr val="dk2"/>
              </a:buClr>
              <a:buSzPts val="1600"/>
              <a:buFont typeface="Source Sans Pro"/>
              <a:buChar char="●"/>
              <a:defRPr sz="1600" b="0" i="0" u="none" strike="noStrike" cap="none">
                <a:solidFill>
                  <a:schemeClr val="dk2"/>
                </a:solidFill>
                <a:latin typeface="Source Sans Pro"/>
                <a:ea typeface="Source Sans Pro"/>
                <a:cs typeface="Source Sans Pro"/>
                <a:sym typeface="Source Sans Pro"/>
              </a:defRPr>
            </a:lvl4pPr>
            <a:lvl5pPr marL="2286000" marR="0" lvl="4" indent="-330200" algn="l" rtl="0">
              <a:lnSpc>
                <a:spcPct val="115000"/>
              </a:lnSpc>
              <a:spcBef>
                <a:spcPts val="1600"/>
              </a:spcBef>
              <a:spcAft>
                <a:spcPts val="0"/>
              </a:spcAft>
              <a:buClr>
                <a:schemeClr val="dk2"/>
              </a:buClr>
              <a:buSzPts val="1600"/>
              <a:buFont typeface="Source Sans Pro"/>
              <a:buChar char="○"/>
              <a:defRPr sz="1600" b="0" i="0" u="none" strike="noStrike" cap="none">
                <a:solidFill>
                  <a:schemeClr val="dk2"/>
                </a:solidFill>
                <a:latin typeface="Source Sans Pro"/>
                <a:ea typeface="Source Sans Pro"/>
                <a:cs typeface="Source Sans Pro"/>
                <a:sym typeface="Source Sans Pro"/>
              </a:defRPr>
            </a:lvl5pPr>
            <a:lvl6pPr marL="2743200" marR="0" lvl="5" indent="-330200" algn="l" rtl="0">
              <a:lnSpc>
                <a:spcPct val="115000"/>
              </a:lnSpc>
              <a:spcBef>
                <a:spcPts val="1600"/>
              </a:spcBef>
              <a:spcAft>
                <a:spcPts val="0"/>
              </a:spcAft>
              <a:buClr>
                <a:schemeClr val="dk2"/>
              </a:buClr>
              <a:buSzPts val="1600"/>
              <a:buFont typeface="Source Sans Pro"/>
              <a:buChar char="■"/>
              <a:defRPr sz="1600" b="0" i="0" u="none" strike="noStrike" cap="none">
                <a:solidFill>
                  <a:schemeClr val="dk2"/>
                </a:solidFill>
                <a:latin typeface="Source Sans Pro"/>
                <a:ea typeface="Source Sans Pro"/>
                <a:cs typeface="Source Sans Pro"/>
                <a:sym typeface="Source Sans Pro"/>
              </a:defRPr>
            </a:lvl6pPr>
            <a:lvl7pPr marL="3200400" marR="0" lvl="6" indent="-330200" algn="l" rtl="0">
              <a:lnSpc>
                <a:spcPct val="115000"/>
              </a:lnSpc>
              <a:spcBef>
                <a:spcPts val="1600"/>
              </a:spcBef>
              <a:spcAft>
                <a:spcPts val="0"/>
              </a:spcAft>
              <a:buClr>
                <a:schemeClr val="dk2"/>
              </a:buClr>
              <a:buSzPts val="1600"/>
              <a:buFont typeface="Source Sans Pro"/>
              <a:buChar char="●"/>
              <a:defRPr sz="1600" b="0" i="0" u="none" strike="noStrike" cap="none">
                <a:solidFill>
                  <a:schemeClr val="dk2"/>
                </a:solidFill>
                <a:latin typeface="Source Sans Pro"/>
                <a:ea typeface="Source Sans Pro"/>
                <a:cs typeface="Source Sans Pro"/>
                <a:sym typeface="Source Sans Pro"/>
              </a:defRPr>
            </a:lvl7pPr>
            <a:lvl8pPr marL="3657600" marR="0" lvl="7" indent="-330200" algn="l" rtl="0">
              <a:lnSpc>
                <a:spcPct val="115000"/>
              </a:lnSpc>
              <a:spcBef>
                <a:spcPts val="1600"/>
              </a:spcBef>
              <a:spcAft>
                <a:spcPts val="0"/>
              </a:spcAft>
              <a:buClr>
                <a:schemeClr val="dk2"/>
              </a:buClr>
              <a:buSzPts val="1600"/>
              <a:buFont typeface="Source Sans Pro"/>
              <a:buChar char="○"/>
              <a:defRPr sz="1600" b="0" i="0" u="none" strike="noStrike" cap="none">
                <a:solidFill>
                  <a:schemeClr val="dk2"/>
                </a:solidFill>
                <a:latin typeface="Source Sans Pro"/>
                <a:ea typeface="Source Sans Pro"/>
                <a:cs typeface="Source Sans Pro"/>
                <a:sym typeface="Source Sans Pro"/>
              </a:defRPr>
            </a:lvl8pPr>
            <a:lvl9pPr marL="4114800" marR="0" lvl="8" indent="-330200" algn="l" rtl="0">
              <a:lnSpc>
                <a:spcPct val="115000"/>
              </a:lnSpc>
              <a:spcBef>
                <a:spcPts val="1600"/>
              </a:spcBef>
              <a:spcAft>
                <a:spcPts val="1600"/>
              </a:spcAft>
              <a:buClr>
                <a:schemeClr val="dk2"/>
              </a:buClr>
              <a:buSzPts val="1600"/>
              <a:buFont typeface="Source Sans Pro"/>
              <a:buChar char="■"/>
              <a:defRPr sz="1600" b="0" i="0" u="none" strike="noStrike" cap="none">
                <a:solidFill>
                  <a:schemeClr val="dk2"/>
                </a:solidFill>
                <a:latin typeface="Source Sans Pro"/>
                <a:ea typeface="Source Sans Pro"/>
                <a:cs typeface="Source Sans Pro"/>
                <a:sym typeface="Source Sans Pro"/>
              </a:defRPr>
            </a:lvl9pPr>
          </a:lstStyle>
          <a:p>
            <a:pPr marL="127000" indent="0">
              <a:buNone/>
            </a:pPr>
            <a:r>
              <a:rPr lang="en-CA" dirty="0">
                <a:effectLst/>
                <a:latin typeface="Calibri" panose="020F0502020204030204" pitchFamily="34" charset="0"/>
                <a:ea typeface="Calibri" panose="020F0502020204030204" pitchFamily="34" charset="0"/>
                <a:cs typeface="Times New Roman" panose="02020603050405020304" pitchFamily="18" charset="0"/>
              </a:rPr>
              <a:t>Lack of trust in leaders, </a:t>
            </a:r>
            <a:r>
              <a:rPr lang="en-US" dirty="0">
                <a:effectLst/>
                <a:latin typeface="Calibri" panose="020F0502020204030204" pitchFamily="34" charset="0"/>
                <a:ea typeface="Calibri" panose="020F0502020204030204" pitchFamily="34" charset="0"/>
                <a:cs typeface="Times New Roman" panose="02020603050405020304" pitchFamily="18" charset="0"/>
              </a:rPr>
              <a:t>uncaring/uninspiring leaders, </a:t>
            </a:r>
            <a:r>
              <a:rPr lang="en-CA" dirty="0">
                <a:effectLst/>
                <a:latin typeface="Calibri" panose="020F0502020204030204" pitchFamily="34" charset="0"/>
                <a:ea typeface="Calibri" panose="020F0502020204030204" pitchFamily="34" charset="0"/>
                <a:cs typeface="Times New Roman" panose="02020603050405020304" pitchFamily="18" charset="0"/>
              </a:rPr>
              <a:t>poor management (56%)</a:t>
            </a:r>
          </a:p>
        </p:txBody>
      </p:sp>
    </p:spTree>
    <p:extLst>
      <p:ext uri="{BB962C8B-B14F-4D97-AF65-F5344CB8AC3E}">
        <p14:creationId xmlns:p14="http://schemas.microsoft.com/office/powerpoint/2010/main" val="39193778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7748876-706B-A9B3-7F64-08D55F456B2F}"/>
              </a:ext>
            </a:extLst>
          </p:cNvPr>
          <p:cNvSpPr>
            <a:spLocks noGrp="1"/>
          </p:cNvSpPr>
          <p:nvPr/>
        </p:nvSpPr>
        <p:spPr>
          <a:xfrm>
            <a:off x="712269" y="493171"/>
            <a:ext cx="4980623"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Vidaloka"/>
              <a:buNone/>
              <a:defRPr sz="3000" b="0" i="0" u="none" strike="noStrike" cap="none">
                <a:solidFill>
                  <a:schemeClr val="dk1"/>
                </a:solidFill>
                <a:latin typeface="Vidaloka"/>
                <a:ea typeface="Vidaloka"/>
                <a:cs typeface="Vidaloka"/>
                <a:sym typeface="Vidaloka"/>
              </a:defRPr>
            </a:lvl1pPr>
            <a:lvl2pPr marR="0" lvl="1"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9pPr>
          </a:lstStyle>
          <a:p>
            <a:r>
              <a:rPr lang="en-US" dirty="0"/>
              <a:t>What is the problem?</a:t>
            </a:r>
          </a:p>
        </p:txBody>
      </p:sp>
      <p:sp>
        <p:nvSpPr>
          <p:cNvPr id="16" name="TextBox 15">
            <a:extLst>
              <a:ext uri="{FF2B5EF4-FFF2-40B4-BE49-F238E27FC236}">
                <a16:creationId xmlns:a16="http://schemas.microsoft.com/office/drawing/2014/main" id="{34A8EA9F-AB76-89F1-34F7-E4545D7C4D3E}"/>
              </a:ext>
            </a:extLst>
          </p:cNvPr>
          <p:cNvSpPr txBox="1"/>
          <p:nvPr/>
        </p:nvSpPr>
        <p:spPr>
          <a:xfrm>
            <a:off x="712269" y="1568918"/>
            <a:ext cx="7902342" cy="2862322"/>
          </a:xfrm>
          <a:prstGeom prst="rect">
            <a:avLst/>
          </a:prstGeom>
          <a:noFill/>
        </p:spPr>
        <p:txBody>
          <a:bodyPr wrap="square" rtlCol="0">
            <a:spAutoFit/>
          </a:bodyPr>
          <a:lstStyle/>
          <a:p>
            <a:r>
              <a:rPr lang="en-US" sz="1800" dirty="0"/>
              <a:t>The problem is simple: workers are unhappy. </a:t>
            </a:r>
          </a:p>
          <a:p>
            <a:endParaRPr lang="en-US" sz="1800" dirty="0"/>
          </a:p>
          <a:p>
            <a:r>
              <a:rPr lang="en-US" sz="1800" dirty="0"/>
              <a:t>This is not difficult to comprehend since their values are no longer aligned with their employer’s values. Should basic needs not be fulfilled, human-kind cannot thrive and well-being is affected. The result: unhappiness.</a:t>
            </a:r>
          </a:p>
          <a:p>
            <a:endParaRPr lang="en-US" sz="1800" dirty="0"/>
          </a:p>
          <a:p>
            <a:r>
              <a:rPr lang="en-US" sz="1800" dirty="0"/>
              <a:t>Give </a:t>
            </a:r>
            <a:r>
              <a:rPr lang="en-US" sz="1800" dirty="0">
                <a:highlight>
                  <a:srgbClr val="FFFF00"/>
                </a:highlight>
              </a:rPr>
              <a:t>them no (?) </a:t>
            </a:r>
            <a:r>
              <a:rPr lang="en-US" sz="1800" dirty="0"/>
              <a:t>opportunity, and leaving becomes the best and most logical option.</a:t>
            </a:r>
          </a:p>
          <a:p>
            <a:endParaRPr lang="en-US" sz="1800" dirty="0"/>
          </a:p>
          <a:p>
            <a:r>
              <a:rPr lang="en-US" sz="1800" dirty="0"/>
              <a:t>So, what can be done to turn the tables?</a:t>
            </a:r>
          </a:p>
        </p:txBody>
      </p:sp>
    </p:spTree>
    <p:extLst>
      <p:ext uri="{BB962C8B-B14F-4D97-AF65-F5344CB8AC3E}">
        <p14:creationId xmlns:p14="http://schemas.microsoft.com/office/powerpoint/2010/main" val="28850518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A43059C-0689-6D4C-FE03-E5C747A2C275}"/>
              </a:ext>
            </a:extLst>
          </p:cNvPr>
          <p:cNvSpPr>
            <a:spLocks noGrp="1"/>
          </p:cNvSpPr>
          <p:nvPr/>
        </p:nvSpPr>
        <p:spPr>
          <a:xfrm>
            <a:off x="596766" y="502796"/>
            <a:ext cx="6987941"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Vidaloka"/>
              <a:buNone/>
              <a:defRPr sz="3000" b="0" i="0" u="none" strike="noStrike" cap="none">
                <a:solidFill>
                  <a:schemeClr val="dk1"/>
                </a:solidFill>
                <a:latin typeface="Vidaloka"/>
                <a:ea typeface="Vidaloka"/>
                <a:cs typeface="Vidaloka"/>
                <a:sym typeface="Vidaloka"/>
              </a:defRPr>
            </a:lvl1pPr>
            <a:lvl2pPr marR="0" lvl="1"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9pPr>
          </a:lstStyle>
          <a:p>
            <a:r>
              <a:rPr lang="en-US" dirty="0"/>
              <a:t>The 6 Strategies to Manage Turnover</a:t>
            </a:r>
          </a:p>
        </p:txBody>
      </p:sp>
      <p:sp>
        <p:nvSpPr>
          <p:cNvPr id="2" name="Google Shape;474;p30">
            <a:extLst>
              <a:ext uri="{FF2B5EF4-FFF2-40B4-BE49-F238E27FC236}">
                <a16:creationId xmlns:a16="http://schemas.microsoft.com/office/drawing/2014/main" id="{06037FF4-E36D-9A9E-F036-44C1832CACB5}"/>
              </a:ext>
            </a:extLst>
          </p:cNvPr>
          <p:cNvSpPr txBox="1">
            <a:spLocks noGrp="1"/>
          </p:cNvSpPr>
          <p:nvPr>
            <p:ph type="subTitle" idx="1"/>
          </p:nvPr>
        </p:nvSpPr>
        <p:spPr>
          <a:xfrm>
            <a:off x="3627963" y="1554647"/>
            <a:ext cx="2986765" cy="328500"/>
          </a:xfrm>
          <a:prstGeom prst="rect">
            <a:avLst/>
          </a:prstGeom>
        </p:spPr>
        <p:txBody>
          <a:bodyPr spcFirstLastPara="1" wrap="square" lIns="91425" tIns="91425" rIns="91425" bIns="91425" anchor="ctr" anchorCtr="0">
            <a:noAutofit/>
          </a:bodyPr>
          <a:lstStyle/>
          <a:p>
            <a:pPr marL="0" indent="0" algn="l"/>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l"/>
            <a:r>
              <a:rPr lang="en-US" sz="1800" b="1" dirty="0">
                <a:effectLst/>
                <a:latin typeface="Calibri" panose="020F0502020204030204" pitchFamily="34" charset="0"/>
                <a:ea typeface="Calibri" panose="020F0502020204030204" pitchFamily="34" charset="0"/>
                <a:cs typeface="Times New Roman" panose="02020603050405020304" pitchFamily="18" charset="0"/>
              </a:rPr>
              <a:t>Track and monitor</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ctr" rtl="0">
              <a:spcBef>
                <a:spcPts val="0"/>
              </a:spcBef>
              <a:spcAft>
                <a:spcPts val="0"/>
              </a:spcAft>
              <a:buNone/>
            </a:pPr>
            <a:endParaRPr dirty="0"/>
          </a:p>
        </p:txBody>
      </p:sp>
      <p:sp>
        <p:nvSpPr>
          <p:cNvPr id="3" name="Google Shape;476;p30">
            <a:extLst>
              <a:ext uri="{FF2B5EF4-FFF2-40B4-BE49-F238E27FC236}">
                <a16:creationId xmlns:a16="http://schemas.microsoft.com/office/drawing/2014/main" id="{334F1693-4F9B-30EF-FFF4-5851F17DA1B5}"/>
              </a:ext>
            </a:extLst>
          </p:cNvPr>
          <p:cNvSpPr txBox="1">
            <a:spLocks/>
          </p:cNvSpPr>
          <p:nvPr/>
        </p:nvSpPr>
        <p:spPr>
          <a:xfrm>
            <a:off x="3627963" y="2081684"/>
            <a:ext cx="2395800" cy="328500"/>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lang="en-US" sz="1800" b="1">
              <a:latin typeface="Calibri" panose="020F0502020204030204" pitchFamily="34" charset="0"/>
              <a:ea typeface="Calibri" panose="020F0502020204030204" pitchFamily="34" charset="0"/>
              <a:cs typeface="Times New Roman" panose="02020603050405020304" pitchFamily="18" charset="0"/>
            </a:endParaRPr>
          </a:p>
          <a:p>
            <a:r>
              <a:rPr lang="en-US" sz="1800" b="1">
                <a:latin typeface="Calibri" panose="020F0502020204030204" pitchFamily="34" charset="0"/>
                <a:ea typeface="Calibri" panose="020F0502020204030204" pitchFamily="34" charset="0"/>
                <a:cs typeface="Times New Roman" panose="02020603050405020304" pitchFamily="18" charset="0"/>
              </a:rPr>
              <a:t>Set your values</a:t>
            </a:r>
            <a:endParaRPr lang="en-US" sz="1800">
              <a:latin typeface="Calibri" panose="020F0502020204030204" pitchFamily="34" charset="0"/>
              <a:ea typeface="Calibri" panose="020F0502020204030204" pitchFamily="34" charset="0"/>
              <a:cs typeface="Times New Roman" panose="02020603050405020304" pitchFamily="18" charset="0"/>
            </a:endParaRPr>
          </a:p>
          <a:p>
            <a:pPr algn="ctr"/>
            <a:endParaRPr lang="en-US" dirty="0"/>
          </a:p>
        </p:txBody>
      </p:sp>
      <p:sp>
        <p:nvSpPr>
          <p:cNvPr id="4" name="Google Shape;478;p30">
            <a:extLst>
              <a:ext uri="{FF2B5EF4-FFF2-40B4-BE49-F238E27FC236}">
                <a16:creationId xmlns:a16="http://schemas.microsoft.com/office/drawing/2014/main" id="{30C45892-8075-A873-4364-72F54F003D46}"/>
              </a:ext>
            </a:extLst>
          </p:cNvPr>
          <p:cNvSpPr txBox="1">
            <a:spLocks/>
          </p:cNvSpPr>
          <p:nvPr/>
        </p:nvSpPr>
        <p:spPr>
          <a:xfrm>
            <a:off x="3627964" y="2603323"/>
            <a:ext cx="2986764" cy="328500"/>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lang="en-US" sz="1800" b="1">
              <a:latin typeface="Calibri" panose="020F0502020204030204" pitchFamily="34" charset="0"/>
              <a:ea typeface="Calibri" panose="020F0502020204030204" pitchFamily="34" charset="0"/>
              <a:cs typeface="Times New Roman" panose="02020603050405020304" pitchFamily="18" charset="0"/>
            </a:endParaRPr>
          </a:p>
          <a:p>
            <a:r>
              <a:rPr lang="en-US" sz="1800" b="1">
                <a:latin typeface="Calibri" panose="020F0502020204030204" pitchFamily="34" charset="0"/>
                <a:ea typeface="Calibri" panose="020F0502020204030204" pitchFamily="34" charset="0"/>
                <a:cs typeface="Times New Roman" panose="02020603050405020304" pitchFamily="18" charset="0"/>
              </a:rPr>
              <a:t>Establish psychological safety</a:t>
            </a:r>
            <a:endParaRPr lang="en-US" sz="1800">
              <a:latin typeface="Calibri" panose="020F0502020204030204" pitchFamily="34" charset="0"/>
              <a:ea typeface="Calibri" panose="020F0502020204030204" pitchFamily="34" charset="0"/>
              <a:cs typeface="Times New Roman" panose="02020603050405020304" pitchFamily="18" charset="0"/>
            </a:endParaRPr>
          </a:p>
          <a:p>
            <a:pPr algn="ctr"/>
            <a:endParaRPr lang="en-US" dirty="0"/>
          </a:p>
        </p:txBody>
      </p:sp>
      <p:sp>
        <p:nvSpPr>
          <p:cNvPr id="7" name="Google Shape;478;p30">
            <a:extLst>
              <a:ext uri="{FF2B5EF4-FFF2-40B4-BE49-F238E27FC236}">
                <a16:creationId xmlns:a16="http://schemas.microsoft.com/office/drawing/2014/main" id="{40C12850-84A7-E6E9-0E9F-A2859B12F1D0}"/>
              </a:ext>
            </a:extLst>
          </p:cNvPr>
          <p:cNvSpPr txBox="1">
            <a:spLocks/>
          </p:cNvSpPr>
          <p:nvPr/>
        </p:nvSpPr>
        <p:spPr>
          <a:xfrm>
            <a:off x="3500175" y="3141156"/>
            <a:ext cx="2395800" cy="328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30200" algn="ctr" rtl="0">
              <a:lnSpc>
                <a:spcPct val="100000"/>
              </a:lnSpc>
              <a:spcBef>
                <a:spcPts val="0"/>
              </a:spcBef>
              <a:spcAft>
                <a:spcPts val="0"/>
              </a:spcAft>
              <a:buClr>
                <a:schemeClr val="dk2"/>
              </a:buClr>
              <a:buSzPts val="2100"/>
              <a:buFont typeface="Source Sans Pro"/>
              <a:buNone/>
              <a:defRPr sz="2000" b="0" i="0" u="none" strike="noStrike" cap="none">
                <a:solidFill>
                  <a:schemeClr val="dk1"/>
                </a:solidFill>
                <a:latin typeface="Overpass ExtraBold"/>
                <a:ea typeface="Overpass ExtraBold"/>
                <a:cs typeface="Overpass ExtraBold"/>
                <a:sym typeface="Overpass ExtraBold"/>
              </a:defRPr>
            </a:lvl1pPr>
            <a:lvl2pPr marL="914400" marR="0" lvl="1"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2pPr>
            <a:lvl3pPr marL="1371600" marR="0" lvl="2"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3pPr>
            <a:lvl4pPr marL="1828800" marR="0" lvl="3"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4pPr>
            <a:lvl5pPr marL="2286000" marR="0" lvl="4"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5pPr>
            <a:lvl6pPr marL="2743200" marR="0" lvl="5"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6pPr>
            <a:lvl7pPr marL="3200400" marR="0" lvl="6"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7pPr>
            <a:lvl8pPr marL="3657600" marR="0" lvl="7"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8pPr>
            <a:lvl9pPr marL="4114800" marR="0" lvl="8"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9pPr>
          </a:lstStyle>
          <a:p>
            <a:pPr algn="l"/>
            <a:endParaRPr lang="en-US" sz="1800" b="1" dirty="0">
              <a:latin typeface="Calibri" panose="020F0502020204030204" pitchFamily="34" charset="0"/>
              <a:ea typeface="Calibri" panose="020F0502020204030204" pitchFamily="34" charset="0"/>
              <a:cs typeface="Times New Roman" panose="02020603050405020304" pitchFamily="18" charset="0"/>
            </a:endParaRPr>
          </a:p>
          <a:p>
            <a:pPr algn="l"/>
            <a:r>
              <a:rPr lang="en-US" sz="1800" b="1" dirty="0">
                <a:effectLst/>
                <a:latin typeface="Calibri" panose="020F0502020204030204" pitchFamily="34" charset="0"/>
                <a:ea typeface="Calibri" panose="020F0502020204030204" pitchFamily="34" charset="0"/>
                <a:cs typeface="Times New Roman" panose="02020603050405020304" pitchFamily="18" charset="0"/>
              </a:rPr>
              <a:t>Be a true leader</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endParaRPr lang="en-US" dirty="0"/>
          </a:p>
        </p:txBody>
      </p:sp>
      <p:sp>
        <p:nvSpPr>
          <p:cNvPr id="8" name="Google Shape;478;p30">
            <a:extLst>
              <a:ext uri="{FF2B5EF4-FFF2-40B4-BE49-F238E27FC236}">
                <a16:creationId xmlns:a16="http://schemas.microsoft.com/office/drawing/2014/main" id="{DE5DF7D2-D2D4-0BE8-4B2A-16A90E459BA6}"/>
              </a:ext>
            </a:extLst>
          </p:cNvPr>
          <p:cNvSpPr txBox="1">
            <a:spLocks/>
          </p:cNvSpPr>
          <p:nvPr/>
        </p:nvSpPr>
        <p:spPr>
          <a:xfrm>
            <a:off x="3518781" y="4189832"/>
            <a:ext cx="4295714" cy="328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30200" algn="ctr" rtl="0">
              <a:lnSpc>
                <a:spcPct val="100000"/>
              </a:lnSpc>
              <a:spcBef>
                <a:spcPts val="0"/>
              </a:spcBef>
              <a:spcAft>
                <a:spcPts val="0"/>
              </a:spcAft>
              <a:buClr>
                <a:schemeClr val="dk2"/>
              </a:buClr>
              <a:buSzPts val="2100"/>
              <a:buFont typeface="Source Sans Pro"/>
              <a:buNone/>
              <a:defRPr sz="2000" b="0" i="0" u="none" strike="noStrike" cap="none">
                <a:solidFill>
                  <a:schemeClr val="dk1"/>
                </a:solidFill>
                <a:latin typeface="Overpass ExtraBold"/>
                <a:ea typeface="Overpass ExtraBold"/>
                <a:cs typeface="Overpass ExtraBold"/>
                <a:sym typeface="Overpass ExtraBold"/>
              </a:defRPr>
            </a:lvl1pPr>
            <a:lvl2pPr marL="914400" marR="0" lvl="1"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2pPr>
            <a:lvl3pPr marL="1371600" marR="0" lvl="2"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3pPr>
            <a:lvl4pPr marL="1828800" marR="0" lvl="3"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4pPr>
            <a:lvl5pPr marL="2286000" marR="0" lvl="4"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5pPr>
            <a:lvl6pPr marL="2743200" marR="0" lvl="5"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6pPr>
            <a:lvl7pPr marL="3200400" marR="0" lvl="6"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7pPr>
            <a:lvl8pPr marL="3657600" marR="0" lvl="7"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8pPr>
            <a:lvl9pPr marL="4114800" marR="0" lvl="8"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9pPr>
          </a:lstStyle>
          <a:p>
            <a:pPr algn="l"/>
            <a:r>
              <a:rPr lang="en-US" sz="1800" b="1" dirty="0">
                <a:effectLst/>
                <a:latin typeface="Calibri" panose="020F0502020204030204" pitchFamily="34" charset="0"/>
                <a:ea typeface="Calibri" panose="020F0502020204030204" pitchFamily="34" charset="0"/>
                <a:cs typeface="Times New Roman" panose="02020603050405020304" pitchFamily="18" charset="0"/>
              </a:rPr>
              <a:t>Provide basic psychological work needs</a:t>
            </a:r>
            <a:r>
              <a:rPr lang="en-CA" sz="1600" dirty="0">
                <a:effectLst/>
              </a:rPr>
              <a:t> </a:t>
            </a:r>
            <a:endParaRPr lang="en-US" dirty="0"/>
          </a:p>
        </p:txBody>
      </p:sp>
      <p:sp>
        <p:nvSpPr>
          <p:cNvPr id="9" name="Google Shape;478;p30">
            <a:extLst>
              <a:ext uri="{FF2B5EF4-FFF2-40B4-BE49-F238E27FC236}">
                <a16:creationId xmlns:a16="http://schemas.microsoft.com/office/drawing/2014/main" id="{3746AB0C-620C-C007-7C60-02BAD3F4CFEF}"/>
              </a:ext>
            </a:extLst>
          </p:cNvPr>
          <p:cNvSpPr txBox="1">
            <a:spLocks/>
          </p:cNvSpPr>
          <p:nvPr/>
        </p:nvSpPr>
        <p:spPr>
          <a:xfrm>
            <a:off x="3500175" y="3662795"/>
            <a:ext cx="2986764" cy="328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30200" algn="ctr" rtl="0">
              <a:lnSpc>
                <a:spcPct val="100000"/>
              </a:lnSpc>
              <a:spcBef>
                <a:spcPts val="0"/>
              </a:spcBef>
              <a:spcAft>
                <a:spcPts val="0"/>
              </a:spcAft>
              <a:buClr>
                <a:schemeClr val="dk2"/>
              </a:buClr>
              <a:buSzPts val="2100"/>
              <a:buFont typeface="Source Sans Pro"/>
              <a:buNone/>
              <a:defRPr sz="2000" b="0" i="0" u="none" strike="noStrike" cap="none">
                <a:solidFill>
                  <a:schemeClr val="dk1"/>
                </a:solidFill>
                <a:latin typeface="Overpass ExtraBold"/>
                <a:ea typeface="Overpass ExtraBold"/>
                <a:cs typeface="Overpass ExtraBold"/>
                <a:sym typeface="Overpass ExtraBold"/>
              </a:defRPr>
            </a:lvl1pPr>
            <a:lvl2pPr marL="914400" marR="0" lvl="1"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2pPr>
            <a:lvl3pPr marL="1371600" marR="0" lvl="2"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3pPr>
            <a:lvl4pPr marL="1828800" marR="0" lvl="3"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4pPr>
            <a:lvl5pPr marL="2286000" marR="0" lvl="4"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5pPr>
            <a:lvl6pPr marL="2743200" marR="0" lvl="5"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6pPr>
            <a:lvl7pPr marL="3200400" marR="0" lvl="6"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7pPr>
            <a:lvl8pPr marL="3657600" marR="0" lvl="7"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8pPr>
            <a:lvl9pPr marL="4114800" marR="0" lvl="8"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9pPr>
          </a:lstStyle>
          <a:p>
            <a:pPr algn="l"/>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l"/>
            <a:r>
              <a:rPr lang="en-US" sz="1800" b="1" dirty="0">
                <a:effectLst/>
                <a:latin typeface="Calibri" panose="020F0502020204030204" pitchFamily="34" charset="0"/>
                <a:ea typeface="Calibri" panose="020F0502020204030204" pitchFamily="34" charset="0"/>
                <a:cs typeface="Times New Roman" panose="02020603050405020304" pitchFamily="18" charset="0"/>
              </a:rPr>
              <a:t>Recruit the right talent</a:t>
            </a:r>
            <a:r>
              <a:rPr lang="en-CA" sz="1600" dirty="0">
                <a:effectLst/>
              </a:rPr>
              <a:t> </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endParaRPr lang="en-US" dirty="0"/>
          </a:p>
        </p:txBody>
      </p:sp>
      <p:sp>
        <p:nvSpPr>
          <p:cNvPr id="10" name="Google Shape;478;p30">
            <a:extLst>
              <a:ext uri="{FF2B5EF4-FFF2-40B4-BE49-F238E27FC236}">
                <a16:creationId xmlns:a16="http://schemas.microsoft.com/office/drawing/2014/main" id="{E8808E86-C60E-2308-6FE7-334BB7C4C3C4}"/>
              </a:ext>
            </a:extLst>
          </p:cNvPr>
          <p:cNvSpPr txBox="1">
            <a:spLocks/>
          </p:cNvSpPr>
          <p:nvPr/>
        </p:nvSpPr>
        <p:spPr>
          <a:xfrm>
            <a:off x="2981939" y="1554647"/>
            <a:ext cx="430744" cy="328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30200" algn="ctr" rtl="0">
              <a:lnSpc>
                <a:spcPct val="100000"/>
              </a:lnSpc>
              <a:spcBef>
                <a:spcPts val="0"/>
              </a:spcBef>
              <a:spcAft>
                <a:spcPts val="0"/>
              </a:spcAft>
              <a:buClr>
                <a:schemeClr val="dk2"/>
              </a:buClr>
              <a:buSzPts val="2100"/>
              <a:buFont typeface="Source Sans Pro"/>
              <a:buNone/>
              <a:defRPr sz="2000" b="0" i="0" u="none" strike="noStrike" cap="none">
                <a:solidFill>
                  <a:schemeClr val="dk1"/>
                </a:solidFill>
                <a:latin typeface="Overpass ExtraBold"/>
                <a:ea typeface="Overpass ExtraBold"/>
                <a:cs typeface="Overpass ExtraBold"/>
                <a:sym typeface="Overpass ExtraBold"/>
              </a:defRPr>
            </a:lvl1pPr>
            <a:lvl2pPr marL="914400" marR="0" lvl="1"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2pPr>
            <a:lvl3pPr marL="1371600" marR="0" lvl="2"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3pPr>
            <a:lvl4pPr marL="1828800" marR="0" lvl="3"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4pPr>
            <a:lvl5pPr marL="2286000" marR="0" lvl="4"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5pPr>
            <a:lvl6pPr marL="2743200" marR="0" lvl="5"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6pPr>
            <a:lvl7pPr marL="3200400" marR="0" lvl="6"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7pPr>
            <a:lvl8pPr marL="3657600" marR="0" lvl="7"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8pPr>
            <a:lvl9pPr marL="4114800" marR="0" lvl="8"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9pPr>
          </a:lstStyle>
          <a:p>
            <a:pPr marL="0" indent="0" algn="l"/>
            <a:endParaRPr lang="en-US" sz="1800" b="1" dirty="0">
              <a:solidFill>
                <a:schemeClr val="accent2">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0" indent="0" algn="l"/>
            <a:r>
              <a:rPr lang="en-US" sz="1800" b="1" dirty="0">
                <a:solidFill>
                  <a:schemeClr val="accent2">
                    <a:lumMod val="50000"/>
                  </a:schemeClr>
                </a:solidFill>
                <a:latin typeface="Calibri" panose="020F0502020204030204" pitchFamily="34" charset="0"/>
                <a:ea typeface="Calibri" panose="020F0502020204030204" pitchFamily="34" charset="0"/>
                <a:cs typeface="Times New Roman" panose="02020603050405020304" pitchFamily="18" charset="0"/>
              </a:rPr>
              <a:t>#1</a:t>
            </a:r>
            <a:endParaRPr lang="en-US" sz="1800" dirty="0">
              <a:solidFill>
                <a:schemeClr val="accent2">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0" indent="0"/>
            <a:endParaRPr lang="en-US" dirty="0"/>
          </a:p>
        </p:txBody>
      </p:sp>
      <p:sp>
        <p:nvSpPr>
          <p:cNvPr id="11" name="Google Shape;478;p30">
            <a:extLst>
              <a:ext uri="{FF2B5EF4-FFF2-40B4-BE49-F238E27FC236}">
                <a16:creationId xmlns:a16="http://schemas.microsoft.com/office/drawing/2014/main" id="{0833C7D2-F39C-9142-77DC-FF25FC2FDAE9}"/>
              </a:ext>
            </a:extLst>
          </p:cNvPr>
          <p:cNvSpPr txBox="1">
            <a:spLocks/>
          </p:cNvSpPr>
          <p:nvPr/>
        </p:nvSpPr>
        <p:spPr>
          <a:xfrm>
            <a:off x="2981939" y="2081684"/>
            <a:ext cx="430744" cy="328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30200" algn="ctr" rtl="0">
              <a:lnSpc>
                <a:spcPct val="100000"/>
              </a:lnSpc>
              <a:spcBef>
                <a:spcPts val="0"/>
              </a:spcBef>
              <a:spcAft>
                <a:spcPts val="0"/>
              </a:spcAft>
              <a:buClr>
                <a:schemeClr val="dk2"/>
              </a:buClr>
              <a:buSzPts val="2100"/>
              <a:buFont typeface="Source Sans Pro"/>
              <a:buNone/>
              <a:defRPr sz="2000" b="0" i="0" u="none" strike="noStrike" cap="none">
                <a:solidFill>
                  <a:schemeClr val="dk1"/>
                </a:solidFill>
                <a:latin typeface="Overpass ExtraBold"/>
                <a:ea typeface="Overpass ExtraBold"/>
                <a:cs typeface="Overpass ExtraBold"/>
                <a:sym typeface="Overpass ExtraBold"/>
              </a:defRPr>
            </a:lvl1pPr>
            <a:lvl2pPr marL="914400" marR="0" lvl="1"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2pPr>
            <a:lvl3pPr marL="1371600" marR="0" lvl="2"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3pPr>
            <a:lvl4pPr marL="1828800" marR="0" lvl="3"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4pPr>
            <a:lvl5pPr marL="2286000" marR="0" lvl="4"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5pPr>
            <a:lvl6pPr marL="2743200" marR="0" lvl="5"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6pPr>
            <a:lvl7pPr marL="3200400" marR="0" lvl="6"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7pPr>
            <a:lvl8pPr marL="3657600" marR="0" lvl="7"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8pPr>
            <a:lvl9pPr marL="4114800" marR="0" lvl="8"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9pPr>
          </a:lstStyle>
          <a:p>
            <a:pPr marL="0" indent="0" algn="l"/>
            <a:endParaRPr lang="en-US" sz="1800" b="1" dirty="0">
              <a:solidFill>
                <a:schemeClr val="accent2">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0" indent="0" algn="l"/>
            <a:r>
              <a:rPr lang="en-US" sz="1800" b="1" dirty="0">
                <a:solidFill>
                  <a:schemeClr val="accent2">
                    <a:lumMod val="50000"/>
                  </a:schemeClr>
                </a:solidFill>
                <a:latin typeface="Calibri" panose="020F0502020204030204" pitchFamily="34" charset="0"/>
                <a:ea typeface="Calibri" panose="020F0502020204030204" pitchFamily="34" charset="0"/>
                <a:cs typeface="Times New Roman" panose="02020603050405020304" pitchFamily="18" charset="0"/>
              </a:rPr>
              <a:t>#2</a:t>
            </a:r>
            <a:endParaRPr lang="en-US" sz="1800" dirty="0">
              <a:solidFill>
                <a:schemeClr val="accent2">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0" indent="0"/>
            <a:endParaRPr lang="en-US" dirty="0"/>
          </a:p>
        </p:txBody>
      </p:sp>
      <p:sp>
        <p:nvSpPr>
          <p:cNvPr id="12" name="Google Shape;478;p30">
            <a:extLst>
              <a:ext uri="{FF2B5EF4-FFF2-40B4-BE49-F238E27FC236}">
                <a16:creationId xmlns:a16="http://schemas.microsoft.com/office/drawing/2014/main" id="{1D6B5E02-EB7A-79A8-7616-1BF765ECA76B}"/>
              </a:ext>
            </a:extLst>
          </p:cNvPr>
          <p:cNvSpPr txBox="1">
            <a:spLocks/>
          </p:cNvSpPr>
          <p:nvPr/>
        </p:nvSpPr>
        <p:spPr>
          <a:xfrm>
            <a:off x="2981939" y="2608721"/>
            <a:ext cx="430744" cy="328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30200" algn="ctr" rtl="0">
              <a:lnSpc>
                <a:spcPct val="100000"/>
              </a:lnSpc>
              <a:spcBef>
                <a:spcPts val="0"/>
              </a:spcBef>
              <a:spcAft>
                <a:spcPts val="0"/>
              </a:spcAft>
              <a:buClr>
                <a:schemeClr val="dk2"/>
              </a:buClr>
              <a:buSzPts val="2100"/>
              <a:buFont typeface="Source Sans Pro"/>
              <a:buNone/>
              <a:defRPr sz="2000" b="0" i="0" u="none" strike="noStrike" cap="none">
                <a:solidFill>
                  <a:schemeClr val="dk1"/>
                </a:solidFill>
                <a:latin typeface="Overpass ExtraBold"/>
                <a:ea typeface="Overpass ExtraBold"/>
                <a:cs typeface="Overpass ExtraBold"/>
                <a:sym typeface="Overpass ExtraBold"/>
              </a:defRPr>
            </a:lvl1pPr>
            <a:lvl2pPr marL="914400" marR="0" lvl="1"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2pPr>
            <a:lvl3pPr marL="1371600" marR="0" lvl="2"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3pPr>
            <a:lvl4pPr marL="1828800" marR="0" lvl="3"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4pPr>
            <a:lvl5pPr marL="2286000" marR="0" lvl="4"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5pPr>
            <a:lvl6pPr marL="2743200" marR="0" lvl="5"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6pPr>
            <a:lvl7pPr marL="3200400" marR="0" lvl="6"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7pPr>
            <a:lvl8pPr marL="3657600" marR="0" lvl="7"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8pPr>
            <a:lvl9pPr marL="4114800" marR="0" lvl="8"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9pPr>
          </a:lstStyle>
          <a:p>
            <a:pPr marL="0" indent="0" algn="l"/>
            <a:endParaRPr lang="en-US" sz="1800" b="1" dirty="0">
              <a:solidFill>
                <a:schemeClr val="accent2">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0" indent="0" algn="l"/>
            <a:r>
              <a:rPr lang="en-US" sz="1800" b="1" dirty="0">
                <a:solidFill>
                  <a:schemeClr val="accent2">
                    <a:lumMod val="50000"/>
                  </a:schemeClr>
                </a:solidFill>
                <a:latin typeface="Calibri" panose="020F0502020204030204" pitchFamily="34" charset="0"/>
                <a:ea typeface="Calibri" panose="020F0502020204030204" pitchFamily="34" charset="0"/>
                <a:cs typeface="Times New Roman" panose="02020603050405020304" pitchFamily="18" charset="0"/>
              </a:rPr>
              <a:t>#3</a:t>
            </a:r>
            <a:endParaRPr lang="en-US" sz="1800" dirty="0">
              <a:solidFill>
                <a:schemeClr val="accent2">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0" indent="0"/>
            <a:endParaRPr lang="en-US" dirty="0"/>
          </a:p>
        </p:txBody>
      </p:sp>
      <p:sp>
        <p:nvSpPr>
          <p:cNvPr id="13" name="Google Shape;478;p30">
            <a:extLst>
              <a:ext uri="{FF2B5EF4-FFF2-40B4-BE49-F238E27FC236}">
                <a16:creationId xmlns:a16="http://schemas.microsoft.com/office/drawing/2014/main" id="{63925BE9-FF7E-706F-CE0F-15BBA6220712}"/>
              </a:ext>
            </a:extLst>
          </p:cNvPr>
          <p:cNvSpPr txBox="1">
            <a:spLocks/>
          </p:cNvSpPr>
          <p:nvPr/>
        </p:nvSpPr>
        <p:spPr>
          <a:xfrm>
            <a:off x="2981939" y="3662795"/>
            <a:ext cx="430744" cy="328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30200" algn="ctr" rtl="0">
              <a:lnSpc>
                <a:spcPct val="100000"/>
              </a:lnSpc>
              <a:spcBef>
                <a:spcPts val="0"/>
              </a:spcBef>
              <a:spcAft>
                <a:spcPts val="0"/>
              </a:spcAft>
              <a:buClr>
                <a:schemeClr val="dk2"/>
              </a:buClr>
              <a:buSzPts val="2100"/>
              <a:buFont typeface="Source Sans Pro"/>
              <a:buNone/>
              <a:defRPr sz="2000" b="0" i="0" u="none" strike="noStrike" cap="none">
                <a:solidFill>
                  <a:schemeClr val="dk1"/>
                </a:solidFill>
                <a:latin typeface="Overpass ExtraBold"/>
                <a:ea typeface="Overpass ExtraBold"/>
                <a:cs typeface="Overpass ExtraBold"/>
                <a:sym typeface="Overpass ExtraBold"/>
              </a:defRPr>
            </a:lvl1pPr>
            <a:lvl2pPr marL="914400" marR="0" lvl="1"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2pPr>
            <a:lvl3pPr marL="1371600" marR="0" lvl="2"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3pPr>
            <a:lvl4pPr marL="1828800" marR="0" lvl="3"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4pPr>
            <a:lvl5pPr marL="2286000" marR="0" lvl="4"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5pPr>
            <a:lvl6pPr marL="2743200" marR="0" lvl="5"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6pPr>
            <a:lvl7pPr marL="3200400" marR="0" lvl="6"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7pPr>
            <a:lvl8pPr marL="3657600" marR="0" lvl="7"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8pPr>
            <a:lvl9pPr marL="4114800" marR="0" lvl="8"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9pPr>
          </a:lstStyle>
          <a:p>
            <a:pPr marL="0" indent="0" algn="l"/>
            <a:r>
              <a:rPr lang="en-US" sz="1800" b="1" dirty="0">
                <a:solidFill>
                  <a:schemeClr val="accent2">
                    <a:lumMod val="50000"/>
                  </a:schemeClr>
                </a:solidFill>
                <a:latin typeface="Calibri" panose="020F0502020204030204" pitchFamily="34" charset="0"/>
                <a:ea typeface="Calibri" panose="020F0502020204030204" pitchFamily="34" charset="0"/>
                <a:cs typeface="Times New Roman" panose="02020603050405020304" pitchFamily="18" charset="0"/>
              </a:rPr>
              <a:t>#5</a:t>
            </a:r>
            <a:endParaRPr lang="en-US" dirty="0"/>
          </a:p>
        </p:txBody>
      </p:sp>
      <p:sp>
        <p:nvSpPr>
          <p:cNvPr id="14" name="Google Shape;478;p30">
            <a:extLst>
              <a:ext uri="{FF2B5EF4-FFF2-40B4-BE49-F238E27FC236}">
                <a16:creationId xmlns:a16="http://schemas.microsoft.com/office/drawing/2014/main" id="{EB4C61AF-319B-9D63-3F95-06A1F5AA493D}"/>
              </a:ext>
            </a:extLst>
          </p:cNvPr>
          <p:cNvSpPr txBox="1">
            <a:spLocks/>
          </p:cNvSpPr>
          <p:nvPr/>
        </p:nvSpPr>
        <p:spPr>
          <a:xfrm>
            <a:off x="2981939" y="3135758"/>
            <a:ext cx="430744" cy="328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30200" algn="ctr" rtl="0">
              <a:lnSpc>
                <a:spcPct val="100000"/>
              </a:lnSpc>
              <a:spcBef>
                <a:spcPts val="0"/>
              </a:spcBef>
              <a:spcAft>
                <a:spcPts val="0"/>
              </a:spcAft>
              <a:buClr>
                <a:schemeClr val="dk2"/>
              </a:buClr>
              <a:buSzPts val="2100"/>
              <a:buFont typeface="Source Sans Pro"/>
              <a:buNone/>
              <a:defRPr sz="2000" b="0" i="0" u="none" strike="noStrike" cap="none">
                <a:solidFill>
                  <a:schemeClr val="dk1"/>
                </a:solidFill>
                <a:latin typeface="Overpass ExtraBold"/>
                <a:ea typeface="Overpass ExtraBold"/>
                <a:cs typeface="Overpass ExtraBold"/>
                <a:sym typeface="Overpass ExtraBold"/>
              </a:defRPr>
            </a:lvl1pPr>
            <a:lvl2pPr marL="914400" marR="0" lvl="1"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2pPr>
            <a:lvl3pPr marL="1371600" marR="0" lvl="2"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3pPr>
            <a:lvl4pPr marL="1828800" marR="0" lvl="3"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4pPr>
            <a:lvl5pPr marL="2286000" marR="0" lvl="4"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5pPr>
            <a:lvl6pPr marL="2743200" marR="0" lvl="5"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6pPr>
            <a:lvl7pPr marL="3200400" marR="0" lvl="6"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7pPr>
            <a:lvl8pPr marL="3657600" marR="0" lvl="7"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8pPr>
            <a:lvl9pPr marL="4114800" marR="0" lvl="8"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9pPr>
          </a:lstStyle>
          <a:p>
            <a:pPr marL="0" indent="0" algn="l"/>
            <a:r>
              <a:rPr lang="en-US" sz="1800" b="1" dirty="0">
                <a:solidFill>
                  <a:schemeClr val="accent2">
                    <a:lumMod val="50000"/>
                  </a:schemeClr>
                </a:solidFill>
                <a:latin typeface="Calibri" panose="020F0502020204030204" pitchFamily="34" charset="0"/>
                <a:ea typeface="Calibri" panose="020F0502020204030204" pitchFamily="34" charset="0"/>
                <a:cs typeface="Times New Roman" panose="02020603050405020304" pitchFamily="18" charset="0"/>
              </a:rPr>
              <a:t>#4</a:t>
            </a:r>
            <a:endParaRPr lang="en-US" sz="1800" dirty="0">
              <a:solidFill>
                <a:schemeClr val="accent2">
                  <a:lumMod val="50000"/>
                </a:schemeClr>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5" name="Google Shape;478;p30">
            <a:extLst>
              <a:ext uri="{FF2B5EF4-FFF2-40B4-BE49-F238E27FC236}">
                <a16:creationId xmlns:a16="http://schemas.microsoft.com/office/drawing/2014/main" id="{8020A88F-311B-EBBD-0862-6C9511BA4D64}"/>
              </a:ext>
            </a:extLst>
          </p:cNvPr>
          <p:cNvSpPr txBox="1">
            <a:spLocks/>
          </p:cNvSpPr>
          <p:nvPr/>
        </p:nvSpPr>
        <p:spPr>
          <a:xfrm>
            <a:off x="2981939" y="4189832"/>
            <a:ext cx="430744" cy="328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30200" algn="ctr" rtl="0">
              <a:lnSpc>
                <a:spcPct val="100000"/>
              </a:lnSpc>
              <a:spcBef>
                <a:spcPts val="0"/>
              </a:spcBef>
              <a:spcAft>
                <a:spcPts val="0"/>
              </a:spcAft>
              <a:buClr>
                <a:schemeClr val="dk2"/>
              </a:buClr>
              <a:buSzPts val="2100"/>
              <a:buFont typeface="Source Sans Pro"/>
              <a:buNone/>
              <a:defRPr sz="2000" b="0" i="0" u="none" strike="noStrike" cap="none">
                <a:solidFill>
                  <a:schemeClr val="dk1"/>
                </a:solidFill>
                <a:latin typeface="Overpass ExtraBold"/>
                <a:ea typeface="Overpass ExtraBold"/>
                <a:cs typeface="Overpass ExtraBold"/>
                <a:sym typeface="Overpass ExtraBold"/>
              </a:defRPr>
            </a:lvl1pPr>
            <a:lvl2pPr marL="914400" marR="0" lvl="1"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2pPr>
            <a:lvl3pPr marL="1371600" marR="0" lvl="2"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3pPr>
            <a:lvl4pPr marL="1828800" marR="0" lvl="3"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4pPr>
            <a:lvl5pPr marL="2286000" marR="0" lvl="4"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5pPr>
            <a:lvl6pPr marL="2743200" marR="0" lvl="5"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6pPr>
            <a:lvl7pPr marL="3200400" marR="0" lvl="6"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7pPr>
            <a:lvl8pPr marL="3657600" marR="0" lvl="7"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8pPr>
            <a:lvl9pPr marL="4114800" marR="0" lvl="8" indent="-330200" algn="ctr" rtl="0">
              <a:lnSpc>
                <a:spcPct val="100000"/>
              </a:lnSpc>
              <a:spcBef>
                <a:spcPts val="0"/>
              </a:spcBef>
              <a:spcAft>
                <a:spcPts val="0"/>
              </a:spcAft>
              <a:buClr>
                <a:schemeClr val="dk2"/>
              </a:buClr>
              <a:buSzPts val="2100"/>
              <a:buFont typeface="Source Sans Pro"/>
              <a:buNone/>
              <a:defRPr sz="2100" b="0" i="0" u="none" strike="noStrike" cap="none">
                <a:solidFill>
                  <a:schemeClr val="dk2"/>
                </a:solidFill>
                <a:latin typeface="Source Sans Pro"/>
                <a:ea typeface="Source Sans Pro"/>
                <a:cs typeface="Source Sans Pro"/>
                <a:sym typeface="Source Sans Pro"/>
              </a:defRPr>
            </a:lvl9pPr>
          </a:lstStyle>
          <a:p>
            <a:pPr marL="0" indent="0" algn="l"/>
            <a:r>
              <a:rPr lang="en-US" sz="1800" b="1" dirty="0">
                <a:solidFill>
                  <a:schemeClr val="accent2">
                    <a:lumMod val="50000"/>
                  </a:schemeClr>
                </a:solidFill>
                <a:latin typeface="Calibri" panose="020F0502020204030204" pitchFamily="34" charset="0"/>
                <a:ea typeface="Calibri" panose="020F0502020204030204" pitchFamily="34" charset="0"/>
                <a:cs typeface="Times New Roman" panose="02020603050405020304" pitchFamily="18" charset="0"/>
              </a:rPr>
              <a:t>#6</a:t>
            </a:r>
            <a:endParaRPr lang="en-US" sz="1800" dirty="0">
              <a:solidFill>
                <a:schemeClr val="accent2">
                  <a:lumMod val="50000"/>
                </a:schemeClr>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921417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A95C4A2-C809-0C89-24E6-8A1DF22D6049}"/>
              </a:ext>
            </a:extLst>
          </p:cNvPr>
          <p:cNvSpPr>
            <a:spLocks noGrp="1"/>
          </p:cNvSpPr>
          <p:nvPr/>
        </p:nvSpPr>
        <p:spPr>
          <a:xfrm>
            <a:off x="250257" y="399452"/>
            <a:ext cx="5724399"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Vidaloka"/>
              <a:buNone/>
              <a:defRPr sz="3000" b="0" i="0" u="none" strike="noStrike" cap="none">
                <a:solidFill>
                  <a:schemeClr val="dk1"/>
                </a:solidFill>
                <a:latin typeface="Vidaloka"/>
                <a:ea typeface="Vidaloka"/>
                <a:cs typeface="Vidaloka"/>
                <a:sym typeface="Vidaloka"/>
              </a:defRPr>
            </a:lvl1pPr>
            <a:lvl2pPr marR="0" lvl="1"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9pPr>
          </a:lstStyle>
          <a:p>
            <a:r>
              <a:rPr lang="en-US" dirty="0"/>
              <a:t>1 – Track and monitor</a:t>
            </a:r>
          </a:p>
        </p:txBody>
      </p:sp>
      <p:sp>
        <p:nvSpPr>
          <p:cNvPr id="2" name="TextBox 1">
            <a:extLst>
              <a:ext uri="{FF2B5EF4-FFF2-40B4-BE49-F238E27FC236}">
                <a16:creationId xmlns:a16="http://schemas.microsoft.com/office/drawing/2014/main" id="{52C868BA-E094-D926-1731-A3EF35CF1D0C}"/>
              </a:ext>
            </a:extLst>
          </p:cNvPr>
          <p:cNvSpPr txBox="1"/>
          <p:nvPr/>
        </p:nvSpPr>
        <p:spPr>
          <a:xfrm>
            <a:off x="182880" y="1103759"/>
            <a:ext cx="8672362" cy="738664"/>
          </a:xfrm>
          <a:prstGeom prst="rect">
            <a:avLst/>
          </a:prstGeom>
          <a:noFill/>
        </p:spPr>
        <p:txBody>
          <a:bodyPr wrap="square" rtlCol="0">
            <a:spAutoFit/>
          </a:bodyPr>
          <a:lstStyle/>
          <a:p>
            <a:r>
              <a:rPr lang="en-US" sz="1400" dirty="0">
                <a:effectLst/>
                <a:latin typeface="Calibri" panose="020F0502020204030204" pitchFamily="34" charset="0"/>
                <a:ea typeface="Calibri" panose="020F0502020204030204" pitchFamily="34" charset="0"/>
                <a:cs typeface="Times New Roman" panose="02020603050405020304" pitchFamily="18" charset="0"/>
              </a:rPr>
              <a:t>You can’t manage what you don’t see: to understand the scope of your business situation, you must first monitor and track turnover. No need for fanciness, a simple spreadsheet will suffice. </a:t>
            </a:r>
          </a:p>
          <a:p>
            <a:r>
              <a:rPr lang="en-US" sz="1400" dirty="0">
                <a:effectLst/>
                <a:latin typeface="Calibri" panose="020F0502020204030204" pitchFamily="34" charset="0"/>
                <a:ea typeface="Calibri" panose="020F0502020204030204" pitchFamily="34" charset="0"/>
                <a:cs typeface="Times New Roman" panose="02020603050405020304" pitchFamily="18" charset="0"/>
              </a:rPr>
              <a:t>You will need to track:</a:t>
            </a:r>
            <a:endParaRPr lang="en-US" dirty="0"/>
          </a:p>
        </p:txBody>
      </p:sp>
      <p:sp>
        <p:nvSpPr>
          <p:cNvPr id="4" name="TextBox 3">
            <a:extLst>
              <a:ext uri="{FF2B5EF4-FFF2-40B4-BE49-F238E27FC236}">
                <a16:creationId xmlns:a16="http://schemas.microsoft.com/office/drawing/2014/main" id="{E733FD5C-8536-C0FD-579D-63A6AF80C87D}"/>
              </a:ext>
            </a:extLst>
          </p:cNvPr>
          <p:cNvSpPr txBox="1"/>
          <p:nvPr/>
        </p:nvSpPr>
        <p:spPr>
          <a:xfrm>
            <a:off x="154006" y="1917129"/>
            <a:ext cx="4336181" cy="2031325"/>
          </a:xfrm>
          <a:prstGeom prst="rect">
            <a:avLst/>
          </a:prstGeom>
          <a:noFill/>
        </p:spPr>
        <p:txBody>
          <a:bodyPr wrap="square" rtlCol="0">
            <a:spAutoFit/>
          </a:bodyPr>
          <a:lstStyle/>
          <a:p>
            <a:pPr marL="342900" lvl="0" indent="-342900">
              <a:buFont typeface="+mj-lt"/>
              <a:buAutoNum type="arabicParenR"/>
            </a:pPr>
            <a:r>
              <a:rPr lang="en-CA" sz="1400" dirty="0">
                <a:effectLst/>
                <a:latin typeface="Calibri" panose="020F0502020204030204" pitchFamily="34" charset="0"/>
                <a:ea typeface="Calibri" panose="020F0502020204030204" pitchFamily="34" charset="0"/>
                <a:cs typeface="Times New Roman" panose="02020603050405020304" pitchFamily="18" charset="0"/>
              </a:rPr>
              <a:t>Time period tracked (week, month, quarter, year, etc.)</a:t>
            </a:r>
          </a:p>
          <a:p>
            <a:pPr marL="342900" lvl="0" indent="-342900">
              <a:buFont typeface="+mj-lt"/>
              <a:buAutoNum type="arabicParenR"/>
            </a:pPr>
            <a:r>
              <a:rPr lang="en-CA" sz="1400" dirty="0">
                <a:effectLst/>
                <a:latin typeface="Calibri" panose="020F0502020204030204" pitchFamily="34" charset="0"/>
                <a:ea typeface="Calibri" panose="020F0502020204030204" pitchFamily="34" charset="0"/>
                <a:cs typeface="Times New Roman" panose="02020603050405020304" pitchFamily="18" charset="0"/>
              </a:rPr>
              <a:t>Opening workforce balance (total number of employees at the beginning of the period)</a:t>
            </a:r>
          </a:p>
          <a:p>
            <a:pPr marL="342900" lvl="0" indent="-342900">
              <a:buFont typeface="+mj-lt"/>
              <a:buAutoNum type="arabicParenR"/>
            </a:pPr>
            <a:r>
              <a:rPr lang="en-CA" sz="1400" dirty="0">
                <a:effectLst/>
                <a:latin typeface="Calibri" panose="020F0502020204030204" pitchFamily="34" charset="0"/>
                <a:ea typeface="Calibri" panose="020F0502020204030204" pitchFamily="34" charset="0"/>
                <a:cs typeface="Times New Roman" panose="02020603050405020304" pitchFamily="18" charset="0"/>
              </a:rPr>
              <a:t>Number of new employees joining during the period</a:t>
            </a:r>
          </a:p>
          <a:p>
            <a:pPr marL="342900" lvl="0" indent="-342900">
              <a:buFont typeface="+mj-lt"/>
              <a:buAutoNum type="arabicParenR"/>
            </a:pPr>
            <a:r>
              <a:rPr lang="en-CA" sz="1400" dirty="0">
                <a:effectLst/>
                <a:latin typeface="Calibri" panose="020F0502020204030204" pitchFamily="34" charset="0"/>
                <a:ea typeface="Calibri" panose="020F0502020204030204" pitchFamily="34" charset="0"/>
                <a:cs typeface="Times New Roman" panose="02020603050405020304" pitchFamily="18" charset="0"/>
              </a:rPr>
              <a:t>Number of employees lost during the period</a:t>
            </a:r>
          </a:p>
          <a:p>
            <a:pPr marL="342900" lvl="0" indent="-342900">
              <a:buFont typeface="+mj-lt"/>
              <a:buAutoNum type="arabicParenR"/>
            </a:pPr>
            <a:r>
              <a:rPr lang="en-CA" sz="1400" dirty="0">
                <a:effectLst/>
                <a:latin typeface="Calibri" panose="020F0502020204030204" pitchFamily="34" charset="0"/>
                <a:ea typeface="Calibri" panose="020F0502020204030204" pitchFamily="34" charset="0"/>
                <a:cs typeface="Times New Roman" panose="02020603050405020304" pitchFamily="18" charset="0"/>
              </a:rPr>
              <a:t>Closing workforce balance</a:t>
            </a:r>
          </a:p>
          <a:p>
            <a:pPr marL="342900" lvl="0" indent="-342900">
              <a:buFont typeface="+mj-lt"/>
              <a:buAutoNum type="arabicParenR"/>
            </a:pPr>
            <a:r>
              <a:rPr lang="en-CA" sz="1400" dirty="0">
                <a:effectLst/>
                <a:latin typeface="Calibri" panose="020F0502020204030204" pitchFamily="34" charset="0"/>
                <a:ea typeface="Calibri" panose="020F0502020204030204" pitchFamily="34" charset="0"/>
                <a:cs typeface="Times New Roman" panose="02020603050405020304" pitchFamily="18" charset="0"/>
              </a:rPr>
              <a:t>Turnover </a:t>
            </a:r>
          </a:p>
          <a:p>
            <a:endParaRPr lang="en-US" dirty="0"/>
          </a:p>
        </p:txBody>
      </p:sp>
      <p:sp>
        <p:nvSpPr>
          <p:cNvPr id="5" name="TextBox 4">
            <a:extLst>
              <a:ext uri="{FF2B5EF4-FFF2-40B4-BE49-F238E27FC236}">
                <a16:creationId xmlns:a16="http://schemas.microsoft.com/office/drawing/2014/main" id="{617B88FE-712B-7747-0757-4F6627ED102E}"/>
              </a:ext>
            </a:extLst>
          </p:cNvPr>
          <p:cNvSpPr txBox="1"/>
          <p:nvPr/>
        </p:nvSpPr>
        <p:spPr>
          <a:xfrm>
            <a:off x="4572000" y="1833971"/>
            <a:ext cx="3975234" cy="523220"/>
          </a:xfrm>
          <a:prstGeom prst="rect">
            <a:avLst/>
          </a:prstGeom>
          <a:noFill/>
        </p:spPr>
        <p:txBody>
          <a:bodyPr wrap="square" rtlCol="0">
            <a:spAutoFit/>
          </a:bodyPr>
          <a:lstStyle/>
          <a:p>
            <a:r>
              <a:rPr lang="en-US" dirty="0"/>
              <a:t>You can use the magic formula below to calculate your turnover (#6)</a:t>
            </a:r>
          </a:p>
        </p:txBody>
      </p:sp>
      <p:pic>
        <p:nvPicPr>
          <p:cNvPr id="7" name="Picture 6" descr="Table&#10;&#10;Description automatically generated with low confidence">
            <a:extLst>
              <a:ext uri="{FF2B5EF4-FFF2-40B4-BE49-F238E27FC236}">
                <a16:creationId xmlns:a16="http://schemas.microsoft.com/office/drawing/2014/main" id="{A905CC80-CD84-B696-70B8-0029CA5AD7A0}"/>
              </a:ext>
            </a:extLst>
          </p:cNvPr>
          <p:cNvPicPr>
            <a:picLocks noChangeAspect="1"/>
          </p:cNvPicPr>
          <p:nvPr/>
        </p:nvPicPr>
        <p:blipFill>
          <a:blip r:embed="rId2"/>
          <a:stretch>
            <a:fillRect/>
          </a:stretch>
        </p:blipFill>
        <p:spPr>
          <a:xfrm>
            <a:off x="4519061" y="2376902"/>
            <a:ext cx="4177364" cy="1087630"/>
          </a:xfrm>
          <a:prstGeom prst="rect">
            <a:avLst/>
          </a:prstGeom>
        </p:spPr>
      </p:pic>
      <p:sp>
        <p:nvSpPr>
          <p:cNvPr id="11" name="Rectangle 10">
            <a:extLst>
              <a:ext uri="{FF2B5EF4-FFF2-40B4-BE49-F238E27FC236}">
                <a16:creationId xmlns:a16="http://schemas.microsoft.com/office/drawing/2014/main" id="{5F543EAB-F69B-EF45-88AA-708AD74A51A9}"/>
              </a:ext>
            </a:extLst>
          </p:cNvPr>
          <p:cNvSpPr/>
          <p:nvPr/>
        </p:nvSpPr>
        <p:spPr>
          <a:xfrm>
            <a:off x="182880" y="3790988"/>
            <a:ext cx="8835992" cy="10276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29047A7A-D284-C237-B6CC-6DBDFA72600C}"/>
              </a:ext>
            </a:extLst>
          </p:cNvPr>
          <p:cNvSpPr txBox="1"/>
          <p:nvPr/>
        </p:nvSpPr>
        <p:spPr>
          <a:xfrm>
            <a:off x="182880" y="3790988"/>
            <a:ext cx="8864866" cy="1261884"/>
          </a:xfrm>
          <a:prstGeom prst="rect">
            <a:avLst/>
          </a:prstGeom>
          <a:noFill/>
        </p:spPr>
        <p:txBody>
          <a:bodyPr wrap="square" rtlCol="0">
            <a:spAutoFit/>
          </a:bodyPr>
          <a:lstStyle/>
          <a:p>
            <a:r>
              <a:rPr lang="en-US" dirty="0">
                <a:solidFill>
                  <a:schemeClr val="bg1"/>
                </a:solidFill>
              </a:rPr>
              <a:t>Tips:</a:t>
            </a:r>
          </a:p>
          <a:p>
            <a:pPr marL="285750" indent="-285750">
              <a:buClr>
                <a:schemeClr val="bg1"/>
              </a:buClr>
              <a:buFont typeface="Arial" panose="020B0604020202020204" pitchFamily="34" charset="0"/>
              <a:buChar char="•"/>
              <a:tabLst>
                <a:tab pos="1629410" algn="l"/>
              </a:tabLst>
            </a:pPr>
            <a:r>
              <a:rPr lang="en-US"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It might be wise to have a tracking system for the entire company, and another one for the different departments in order to provide you with more data.</a:t>
            </a:r>
            <a:endParaRPr lang="en-CA"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Clr>
                <a:schemeClr val="bg1"/>
              </a:buClr>
              <a:buFont typeface="Arial" panose="020B0604020202020204" pitchFamily="34" charset="0"/>
              <a:buChar char="•"/>
              <a:tabLst>
                <a:tab pos="1629410" algn="l"/>
              </a:tabLst>
            </a:pPr>
            <a:r>
              <a:rPr lang="en-US"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Be sure to conduct </a:t>
            </a:r>
            <a:r>
              <a:rPr lang="en-US" sz="1200" dirty="0">
                <a:solidFill>
                  <a:schemeClr val="bg1"/>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intelligent (validated) and (well researched) </a:t>
            </a:r>
            <a:r>
              <a:rPr lang="en-US"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productive surveys within the company and departments based on wellness, happiness, engagement and other holistic study tools.</a:t>
            </a:r>
            <a:endParaRPr lang="en-CA"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5424017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7FB528B-A59E-633E-733E-BF0C3134ACB8}"/>
              </a:ext>
            </a:extLst>
          </p:cNvPr>
          <p:cNvSpPr>
            <a:spLocks noGrp="1"/>
          </p:cNvSpPr>
          <p:nvPr/>
        </p:nvSpPr>
        <p:spPr>
          <a:xfrm>
            <a:off x="2663756" y="486217"/>
            <a:ext cx="3667225"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Vidaloka"/>
              <a:buNone/>
              <a:defRPr sz="3000" b="0" i="0" u="none" strike="noStrike" cap="none">
                <a:solidFill>
                  <a:schemeClr val="dk1"/>
                </a:solidFill>
                <a:latin typeface="Vidaloka"/>
                <a:ea typeface="Vidaloka"/>
                <a:cs typeface="Vidaloka"/>
                <a:sym typeface="Vidaloka"/>
              </a:defRPr>
            </a:lvl1pPr>
            <a:lvl2pPr marR="0" lvl="1"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9pPr>
          </a:lstStyle>
          <a:p>
            <a:r>
              <a:rPr lang="en-US" dirty="0"/>
              <a:t>2 – Set Your Values</a:t>
            </a:r>
          </a:p>
        </p:txBody>
      </p:sp>
      <p:sp>
        <p:nvSpPr>
          <p:cNvPr id="3" name="TextBox 2">
            <a:extLst>
              <a:ext uri="{FF2B5EF4-FFF2-40B4-BE49-F238E27FC236}">
                <a16:creationId xmlns:a16="http://schemas.microsoft.com/office/drawing/2014/main" id="{A4B46A90-96B7-A361-525C-F0542C38AACF}"/>
              </a:ext>
            </a:extLst>
          </p:cNvPr>
          <p:cNvSpPr txBox="1"/>
          <p:nvPr/>
        </p:nvSpPr>
        <p:spPr>
          <a:xfrm>
            <a:off x="413887" y="1330441"/>
            <a:ext cx="8166964" cy="2800767"/>
          </a:xfrm>
          <a:prstGeom prst="rect">
            <a:avLst/>
          </a:prstGeom>
          <a:noFill/>
        </p:spPr>
        <p:txBody>
          <a:bodyPr wrap="square" rtlCol="0">
            <a:spAutoFit/>
          </a:bodyPr>
          <a:lstStyle/>
          <a:p>
            <a:pPr>
              <a:tabLst>
                <a:tab pos="162941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A powerful business has a definite vision, values, standards, ethics, and morals.</a:t>
            </a:r>
          </a:p>
          <a:p>
            <a:pPr>
              <a:tabLst>
                <a:tab pos="1629410" algn="l"/>
              </a:tabLst>
            </a:pP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pPr>
              <a:tabLst>
                <a:tab pos="162941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If you know who you are, what you do, and how you do it, what you will or will not allow, your strengths and weakness, what you exemplify and represent - as a leader and a company - you will attract like-minded individuals who not only will align with your </a:t>
            </a: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objective (?), </a:t>
            </a:r>
            <a:r>
              <a:rPr lang="en-US" sz="1800" dirty="0">
                <a:effectLst/>
                <a:latin typeface="Calibri" panose="020F0502020204030204" pitchFamily="34" charset="0"/>
                <a:ea typeface="Calibri" panose="020F0502020204030204" pitchFamily="34" charset="0"/>
                <a:cs typeface="Times New Roman" panose="02020603050405020304" pitchFamily="18" charset="0"/>
              </a:rPr>
              <a:t>but will fight for and defend them vigorously.</a:t>
            </a:r>
          </a:p>
          <a:p>
            <a:pPr>
              <a:tabLst>
                <a:tab pos="1629410" algn="l"/>
              </a:tabLst>
            </a:pP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a:tabLst>
                <a:tab pos="1629410" algn="l"/>
              </a:tabLst>
            </a:pPr>
            <a:r>
              <a:rPr lang="en-US" sz="1800" dirty="0">
                <a:latin typeface="Calibri" panose="020F0502020204030204" pitchFamily="34" charset="0"/>
                <a:ea typeface="Calibri" panose="020F0502020204030204" pitchFamily="34" charset="0"/>
                <a:cs typeface="Times New Roman" panose="02020603050405020304" pitchFamily="18" charset="0"/>
              </a:rPr>
              <a:t>With strong and definite values, you will provide clear communication and have a reference to make rational and decisive decisions your people will understand. </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5" name="TextBox 4">
            <a:extLst>
              <a:ext uri="{FF2B5EF4-FFF2-40B4-BE49-F238E27FC236}">
                <a16:creationId xmlns:a16="http://schemas.microsoft.com/office/drawing/2014/main" id="{D0C950C6-57B4-750D-026E-D2B89459F79E}"/>
              </a:ext>
            </a:extLst>
          </p:cNvPr>
          <p:cNvSpPr txBox="1"/>
          <p:nvPr/>
        </p:nvSpPr>
        <p:spPr>
          <a:xfrm>
            <a:off x="2033301" y="4218066"/>
            <a:ext cx="4928134" cy="369332"/>
          </a:xfrm>
          <a:prstGeom prst="rect">
            <a:avLst/>
          </a:prstGeom>
          <a:noFill/>
        </p:spPr>
        <p:txBody>
          <a:bodyPr wrap="square" rtlCol="0">
            <a:spAutoFit/>
          </a:bodyPr>
          <a:lstStyle/>
          <a:p>
            <a:r>
              <a:rPr lang="en-US" sz="1800" i="1" u="sng" dirty="0"/>
              <a:t>“When standards are set, decisions are easy”</a:t>
            </a:r>
          </a:p>
        </p:txBody>
      </p:sp>
    </p:spTree>
    <p:extLst>
      <p:ext uri="{BB962C8B-B14F-4D97-AF65-F5344CB8AC3E}">
        <p14:creationId xmlns:p14="http://schemas.microsoft.com/office/powerpoint/2010/main" val="29339671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04CB66F-9E2A-5879-70E3-6770F2006915}"/>
              </a:ext>
            </a:extLst>
          </p:cNvPr>
          <p:cNvSpPr>
            <a:spLocks noGrp="1"/>
          </p:cNvSpPr>
          <p:nvPr/>
        </p:nvSpPr>
        <p:spPr>
          <a:xfrm>
            <a:off x="712269" y="493171"/>
            <a:ext cx="5611529"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Vidaloka"/>
              <a:buNone/>
              <a:defRPr sz="3000" b="0" i="0" u="none" strike="noStrike" cap="none">
                <a:solidFill>
                  <a:schemeClr val="dk1"/>
                </a:solidFill>
                <a:latin typeface="Vidaloka"/>
                <a:ea typeface="Vidaloka"/>
                <a:cs typeface="Vidaloka"/>
                <a:sym typeface="Vidaloka"/>
              </a:defRPr>
            </a:lvl1pPr>
            <a:lvl2pPr marR="0" lvl="1"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9pPr>
          </a:lstStyle>
          <a:p>
            <a:r>
              <a:rPr lang="en-US" dirty="0"/>
              <a:t>3 – Foster Psychological Safety</a:t>
            </a:r>
          </a:p>
        </p:txBody>
      </p:sp>
      <p:sp>
        <p:nvSpPr>
          <p:cNvPr id="3" name="TextBox 2">
            <a:extLst>
              <a:ext uri="{FF2B5EF4-FFF2-40B4-BE49-F238E27FC236}">
                <a16:creationId xmlns:a16="http://schemas.microsoft.com/office/drawing/2014/main" id="{4A7D931D-9A7B-9C99-DA80-9D6AB5433937}"/>
              </a:ext>
            </a:extLst>
          </p:cNvPr>
          <p:cNvSpPr txBox="1"/>
          <p:nvPr/>
        </p:nvSpPr>
        <p:spPr>
          <a:xfrm>
            <a:off x="269508" y="1269242"/>
            <a:ext cx="8151162" cy="923330"/>
          </a:xfrm>
          <a:prstGeom prst="rect">
            <a:avLst/>
          </a:prstGeom>
          <a:noFill/>
        </p:spPr>
        <p:txBody>
          <a:bodyPr wrap="square" rtlCol="0">
            <a:spAutoFit/>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Psychological safety is the foundation of a positive and healthy work environment. </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It is the belief and feeling that no harm will come to you by engaging in the workplace</a:t>
            </a:r>
            <a:r>
              <a:rPr lang="en-US" sz="1800" dirty="0">
                <a:latin typeface="Calibri" panose="020F0502020204030204" pitchFamily="34" charset="0"/>
                <a:ea typeface="Calibri" panose="020F0502020204030204" pitchFamily="34" charset="0"/>
                <a:cs typeface="Times New Roman" panose="02020603050405020304" pitchFamily="18" charset="0"/>
              </a:rPr>
              <a:t>. A</a:t>
            </a:r>
            <a:r>
              <a:rPr lang="en-US" sz="1800" dirty="0">
                <a:effectLst/>
                <a:latin typeface="Calibri" panose="020F0502020204030204" pitchFamily="34" charset="0"/>
                <a:ea typeface="Calibri" panose="020F0502020204030204" pitchFamily="34" charset="0"/>
                <a:cs typeface="Times New Roman" panose="02020603050405020304" pitchFamily="18" charset="0"/>
              </a:rPr>
              <a:t>n absence of interpersonal fear.</a:t>
            </a:r>
            <a:endParaRPr lang="en-US" sz="1800" dirty="0"/>
          </a:p>
        </p:txBody>
      </p:sp>
      <p:sp>
        <p:nvSpPr>
          <p:cNvPr id="7" name="TextBox 6">
            <a:extLst>
              <a:ext uri="{FF2B5EF4-FFF2-40B4-BE49-F238E27FC236}">
                <a16:creationId xmlns:a16="http://schemas.microsoft.com/office/drawing/2014/main" id="{BD4A22BC-4F76-5996-F9C3-F96D27019280}"/>
              </a:ext>
            </a:extLst>
          </p:cNvPr>
          <p:cNvSpPr txBox="1"/>
          <p:nvPr/>
        </p:nvSpPr>
        <p:spPr>
          <a:xfrm>
            <a:off x="262970" y="2440095"/>
            <a:ext cx="8502556" cy="1200329"/>
          </a:xfrm>
          <a:prstGeom prst="rect">
            <a:avLst/>
          </a:prstGeom>
          <a:noFill/>
        </p:spPr>
        <p:txBody>
          <a:bodyPr wrap="square" rtlCol="0">
            <a:spAutoFit/>
          </a:bodyPr>
          <a:lstStyle/>
          <a:p>
            <a:r>
              <a:rPr lang="en-US" sz="1800" u="sng" dirty="0">
                <a:effectLst/>
                <a:latin typeface="Calibri" panose="020F0502020204030204" pitchFamily="34" charset="0"/>
                <a:ea typeface="Calibri" panose="020F0502020204030204" pitchFamily="34" charset="0"/>
                <a:cs typeface="Times New Roman" panose="02020603050405020304" pitchFamily="18" charset="0"/>
              </a:rPr>
              <a:t>No</a:t>
            </a:r>
            <a:r>
              <a:rPr lang="en-US" sz="1800" dirty="0">
                <a:effectLst/>
                <a:latin typeface="Calibri" panose="020F0502020204030204" pitchFamily="34" charset="0"/>
                <a:ea typeface="Calibri" panose="020F0502020204030204" pitchFamily="34" charset="0"/>
                <a:cs typeface="Times New Roman" panose="02020603050405020304" pitchFamily="18" charset="0"/>
              </a:rPr>
              <a:t> punishment, embarrassment, rejection, retribution, humiliation</a:t>
            </a: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or shame </a:t>
            </a:r>
            <a:r>
              <a:rPr lang="en-US" sz="1800" dirty="0">
                <a:effectLst/>
                <a:latin typeface="Calibri" panose="020F0502020204030204" pitchFamily="34" charset="0"/>
                <a:ea typeface="Calibri" panose="020F0502020204030204" pitchFamily="34" charset="0"/>
                <a:cs typeface="Times New Roman" panose="02020603050405020304" pitchFamily="18" charset="0"/>
              </a:rPr>
              <a:t>for speaking up with ideas, questions, concerns, or mistakes, </a:t>
            </a:r>
            <a:r>
              <a:rPr lang="en-US" sz="1800" u="sng" dirty="0">
                <a:effectLst/>
                <a:latin typeface="Calibri" panose="020F0502020204030204" pitchFamily="34" charset="0"/>
                <a:ea typeface="Calibri" panose="020F0502020204030204" pitchFamily="34" charset="0"/>
                <a:cs typeface="Times New Roman" panose="02020603050405020304" pitchFamily="18" charset="0"/>
              </a:rPr>
              <a:t>but</a:t>
            </a:r>
            <a:r>
              <a:rPr lang="en-US" sz="1800" dirty="0">
                <a:effectLst/>
                <a:latin typeface="Calibri" panose="020F0502020204030204" pitchFamily="34" charset="0"/>
                <a:ea typeface="Calibri" panose="020F0502020204030204" pitchFamily="34" charset="0"/>
                <a:cs typeface="Times New Roman" panose="02020603050405020304" pitchFamily="18" charset="0"/>
              </a:rPr>
              <a:t> encouragement, rewards, and recognition. </a:t>
            </a:r>
          </a:p>
          <a:p>
            <a:endParaRPr lang="en-US" sz="1800" dirty="0">
              <a:latin typeface="Calibri" panose="020F0502020204030204" pitchFamily="34" charset="0"/>
              <a:ea typeface="Calibri" panose="020F0502020204030204" pitchFamily="34" charset="0"/>
              <a:cs typeface="Times New Roman" panose="02020603050405020304" pitchFamily="18" charset="0"/>
            </a:endParaRPr>
          </a:p>
        </p:txBody>
      </p:sp>
      <p:sp>
        <p:nvSpPr>
          <p:cNvPr id="9" name="Rectangle 8">
            <a:extLst>
              <a:ext uri="{FF2B5EF4-FFF2-40B4-BE49-F238E27FC236}">
                <a16:creationId xmlns:a16="http://schemas.microsoft.com/office/drawing/2014/main" id="{FD5E212E-00D0-6B26-F3D4-154CFFFE0574}"/>
              </a:ext>
            </a:extLst>
          </p:cNvPr>
          <p:cNvSpPr/>
          <p:nvPr/>
        </p:nvSpPr>
        <p:spPr>
          <a:xfrm>
            <a:off x="262970" y="3363425"/>
            <a:ext cx="7360238" cy="13939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1AD14D0B-F805-087C-B28F-6BFC4F514B24}"/>
              </a:ext>
            </a:extLst>
          </p:cNvPr>
          <p:cNvSpPr txBox="1"/>
          <p:nvPr/>
        </p:nvSpPr>
        <p:spPr>
          <a:xfrm>
            <a:off x="262970" y="3363425"/>
            <a:ext cx="7565457" cy="1569660"/>
          </a:xfrm>
          <a:prstGeom prst="rect">
            <a:avLst/>
          </a:prstGeom>
          <a:noFill/>
        </p:spPr>
        <p:txBody>
          <a:bodyPr wrap="square" rtlCol="0">
            <a:spAutoFit/>
          </a:bodyPr>
          <a:lstStyle/>
          <a:p>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Tip:</a:t>
            </a:r>
          </a:p>
          <a:p>
            <a:pPr marL="285750" indent="-285750">
              <a:buClr>
                <a:schemeClr val="bg1"/>
              </a:buClr>
              <a:buFont typeface="Arial" panose="020B0604020202020204" pitchFamily="34" charset="0"/>
              <a:buChar char="•"/>
            </a:pP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Psychological safety </a:t>
            </a:r>
            <a:r>
              <a:rPr lang="en-CA"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supports the creation of a respectful, healthy, engaging, and learning environment. </a:t>
            </a:r>
          </a:p>
          <a:p>
            <a:pPr marL="285750" indent="-285750">
              <a:buClr>
                <a:schemeClr val="bg1"/>
              </a:buClr>
              <a:buFont typeface="Arial" panose="020B0604020202020204" pitchFamily="34" charset="0"/>
              <a:buChar char="•"/>
            </a:pPr>
            <a:r>
              <a:rPr lang="en-CA"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It acknowledges psychological risk factors where they exist and provides the tools to positively, effectively and efficiently address any identified issues</a:t>
            </a:r>
            <a:r>
              <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endParaRPr lang="en-CA"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1600" dirty="0">
              <a:solidFill>
                <a:schemeClr val="bg1"/>
              </a:solidFill>
            </a:endParaRPr>
          </a:p>
        </p:txBody>
      </p:sp>
    </p:spTree>
    <p:extLst>
      <p:ext uri="{BB962C8B-B14F-4D97-AF65-F5344CB8AC3E}">
        <p14:creationId xmlns:p14="http://schemas.microsoft.com/office/powerpoint/2010/main" val="11342393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504DB-D9F6-083D-8C2E-B66ECD379D87}"/>
              </a:ext>
            </a:extLst>
          </p:cNvPr>
          <p:cNvSpPr>
            <a:spLocks noGrp="1"/>
          </p:cNvSpPr>
          <p:nvPr>
            <p:ph type="title"/>
          </p:nvPr>
        </p:nvSpPr>
        <p:spPr>
          <a:xfrm>
            <a:off x="1740374" y="540370"/>
            <a:ext cx="5663194" cy="572700"/>
          </a:xfrm>
        </p:spPr>
        <p:txBody>
          <a:bodyPr/>
          <a:lstStyle/>
          <a:p>
            <a:r>
              <a:rPr lang="en-US" dirty="0"/>
              <a:t>4 – Be The Leader They Deserve</a:t>
            </a:r>
          </a:p>
        </p:txBody>
      </p:sp>
      <p:sp>
        <p:nvSpPr>
          <p:cNvPr id="4" name="TextBox 3">
            <a:extLst>
              <a:ext uri="{FF2B5EF4-FFF2-40B4-BE49-F238E27FC236}">
                <a16:creationId xmlns:a16="http://schemas.microsoft.com/office/drawing/2014/main" id="{496D9D47-77A1-B911-B03B-04BB3E8D6237}"/>
              </a:ext>
            </a:extLst>
          </p:cNvPr>
          <p:cNvSpPr txBox="1"/>
          <p:nvPr/>
        </p:nvSpPr>
        <p:spPr>
          <a:xfrm>
            <a:off x="1318857" y="1211497"/>
            <a:ext cx="6506228" cy="738664"/>
          </a:xfrm>
          <a:prstGeom prst="rect">
            <a:avLst/>
          </a:prstGeom>
          <a:noFill/>
        </p:spPr>
        <p:txBody>
          <a:bodyPr wrap="square" rtlCol="0">
            <a:spAutoFit/>
          </a:bodyPr>
          <a:lstStyle/>
          <a:p>
            <a:pPr algn="ctr"/>
            <a:r>
              <a:rPr lang="en-US" sz="1400" dirty="0">
                <a:effectLst/>
                <a:latin typeface="Calibri" panose="020F0502020204030204" pitchFamily="34" charset="0"/>
                <a:ea typeface="Calibri" panose="020F0502020204030204" pitchFamily="34" charset="0"/>
                <a:cs typeface="Times New Roman" panose="02020603050405020304" pitchFamily="18" charset="0"/>
              </a:rPr>
              <a:t>Exceptional leaders understand the importance of knowing, loving and inspiring their people.</a:t>
            </a:r>
            <a:r>
              <a:rPr lang="en-CA" sz="1400" dirty="0">
                <a:latin typeface="Calibri" panose="020F0502020204030204" pitchFamily="34" charset="0"/>
                <a:ea typeface="Calibri" panose="020F0502020204030204" pitchFamily="34" charset="0"/>
                <a:cs typeface="Times New Roman" panose="02020603050405020304" pitchFamily="18" charset="0"/>
              </a:rPr>
              <a:t> </a:t>
            </a:r>
            <a:r>
              <a:rPr lang="en-US" sz="1400" dirty="0">
                <a:effectLst/>
                <a:latin typeface="Calibri" panose="020F0502020204030204" pitchFamily="34" charset="0"/>
                <a:ea typeface="Calibri" panose="020F0502020204030204" pitchFamily="34" charset="0"/>
                <a:cs typeface="Times New Roman" panose="02020603050405020304" pitchFamily="18" charset="0"/>
              </a:rPr>
              <a:t>As a result, trust is established while communication is fluid and organic</a:t>
            </a:r>
            <a:r>
              <a:rPr lang="en-CA" sz="1400" dirty="0">
                <a:latin typeface="Calibri" panose="020F0502020204030204" pitchFamily="34" charset="0"/>
                <a:ea typeface="Calibri" panose="020F0502020204030204" pitchFamily="34" charset="0"/>
                <a:cs typeface="Times New Roman" panose="02020603050405020304" pitchFamily="18" charset="0"/>
              </a:rPr>
              <a:t>. </a:t>
            </a:r>
          </a:p>
          <a:p>
            <a:pPr algn="ctr"/>
            <a:r>
              <a:rPr lang="en-US" sz="1400" dirty="0">
                <a:effectLst/>
                <a:latin typeface="Calibri" panose="020F0502020204030204" pitchFamily="34" charset="0"/>
                <a:ea typeface="Calibri" panose="020F0502020204030204" pitchFamily="34" charset="0"/>
                <a:cs typeface="Times New Roman" panose="02020603050405020304" pitchFamily="18" charset="0"/>
              </a:rPr>
              <a:t>This means:</a:t>
            </a:r>
            <a:r>
              <a:rPr lang="en-CA" dirty="0">
                <a:effectLst/>
              </a:rPr>
              <a:t> </a:t>
            </a:r>
            <a:endParaRPr lang="en-US" dirty="0"/>
          </a:p>
        </p:txBody>
      </p:sp>
      <p:sp>
        <p:nvSpPr>
          <p:cNvPr id="5" name="TextBox 4">
            <a:extLst>
              <a:ext uri="{FF2B5EF4-FFF2-40B4-BE49-F238E27FC236}">
                <a16:creationId xmlns:a16="http://schemas.microsoft.com/office/drawing/2014/main" id="{A2524CB3-8B56-ED0F-3F39-3F62B5B9000E}"/>
              </a:ext>
            </a:extLst>
          </p:cNvPr>
          <p:cNvSpPr txBox="1"/>
          <p:nvPr/>
        </p:nvSpPr>
        <p:spPr>
          <a:xfrm>
            <a:off x="115635" y="2399293"/>
            <a:ext cx="2811439" cy="2523768"/>
          </a:xfrm>
          <a:prstGeom prst="rect">
            <a:avLst/>
          </a:prstGeom>
          <a:noFill/>
        </p:spPr>
        <p:txBody>
          <a:bodyPr wrap="square" rtlCol="0">
            <a:spAutoFit/>
          </a:bodyPr>
          <a:lstStyle/>
          <a:p>
            <a:pPr marL="342900" lvl="0" indent="-342900">
              <a:buFont typeface="Symbol" pitchFamily="2" charset="2"/>
              <a:buChar char=""/>
            </a:pPr>
            <a:r>
              <a:rPr lang="en-US" sz="1800" b="1" dirty="0">
                <a:solidFill>
                  <a:schemeClr val="tx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Know your people:</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Powerful leaders know their team’s values and strengths through active listening, powerful questioning and empathy. Knowledge is power!</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6" name="TextBox 5">
            <a:extLst>
              <a:ext uri="{FF2B5EF4-FFF2-40B4-BE49-F238E27FC236}">
                <a16:creationId xmlns:a16="http://schemas.microsoft.com/office/drawing/2014/main" id="{60F48FAA-23CC-D771-0846-11C491BD7BE7}"/>
              </a:ext>
            </a:extLst>
          </p:cNvPr>
          <p:cNvSpPr txBox="1"/>
          <p:nvPr/>
        </p:nvSpPr>
        <p:spPr>
          <a:xfrm>
            <a:off x="3166251" y="2399293"/>
            <a:ext cx="2811439" cy="1754326"/>
          </a:xfrm>
          <a:prstGeom prst="rect">
            <a:avLst/>
          </a:prstGeom>
          <a:noFill/>
        </p:spPr>
        <p:txBody>
          <a:bodyPr wrap="square" rtlCol="0">
            <a:spAutoFit/>
          </a:bodyPr>
          <a:lstStyle/>
          <a:p>
            <a:pPr marL="342900" lvl="0" indent="-342900">
              <a:buFont typeface="Symbol" pitchFamily="2" charset="2"/>
              <a:buChar char=""/>
            </a:pPr>
            <a:r>
              <a:rPr lang="en-US" sz="1800" b="1" dirty="0">
                <a:solidFill>
                  <a:schemeClr val="tx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Love your people:</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Effective leaders love their team through compassion, service and creating psychological safety.</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1A1C11AA-C35B-47F0-F894-CC5CC2662FAA}"/>
              </a:ext>
            </a:extLst>
          </p:cNvPr>
          <p:cNvSpPr txBox="1"/>
          <p:nvPr/>
        </p:nvSpPr>
        <p:spPr>
          <a:xfrm>
            <a:off x="6216867" y="2399293"/>
            <a:ext cx="2799544" cy="1754326"/>
          </a:xfrm>
          <a:prstGeom prst="rect">
            <a:avLst/>
          </a:prstGeom>
          <a:noFill/>
        </p:spPr>
        <p:txBody>
          <a:bodyPr wrap="square" rtlCol="0">
            <a:spAutoFit/>
          </a:bodyPr>
          <a:lstStyle/>
          <a:p>
            <a:pPr marL="342900" lvl="0" indent="-342900">
              <a:buFont typeface="Symbol" pitchFamily="2" charset="2"/>
              <a:buChar char=""/>
            </a:pPr>
            <a:r>
              <a:rPr lang="en-US" sz="1800" b="1" dirty="0">
                <a:solidFill>
                  <a:schemeClr val="tx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Inspire your people:</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Great leaders inspire their team through a clear sense of purpose, optimism and gratitude.</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 </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91341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AA504DB-D9F6-083D-8C2E-B66ECD379D87}"/>
              </a:ext>
            </a:extLst>
          </p:cNvPr>
          <p:cNvSpPr>
            <a:spLocks noGrp="1"/>
          </p:cNvSpPr>
          <p:nvPr/>
        </p:nvSpPr>
        <p:spPr>
          <a:xfrm>
            <a:off x="378016" y="495101"/>
            <a:ext cx="5146885"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Vidaloka"/>
              <a:buNone/>
              <a:defRPr sz="3000" b="0" i="0" u="none" strike="noStrike" cap="none">
                <a:solidFill>
                  <a:schemeClr val="dk1"/>
                </a:solidFill>
                <a:latin typeface="Vidaloka"/>
                <a:ea typeface="Vidaloka"/>
                <a:cs typeface="Vidaloka"/>
                <a:sym typeface="Vidaloka"/>
              </a:defRPr>
            </a:lvl1pPr>
            <a:lvl2pPr marR="0" lvl="1"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9pPr>
          </a:lstStyle>
          <a:p>
            <a:r>
              <a:rPr lang="en-US" dirty="0"/>
              <a:t>5 – Recruit The Right Talent</a:t>
            </a:r>
          </a:p>
        </p:txBody>
      </p:sp>
      <p:sp>
        <p:nvSpPr>
          <p:cNvPr id="7" name="TextBox 6">
            <a:extLst>
              <a:ext uri="{FF2B5EF4-FFF2-40B4-BE49-F238E27FC236}">
                <a16:creationId xmlns:a16="http://schemas.microsoft.com/office/drawing/2014/main" id="{D4A9146D-C85E-E4F6-B5E2-518B23ABF414}"/>
              </a:ext>
            </a:extLst>
          </p:cNvPr>
          <p:cNvSpPr txBox="1"/>
          <p:nvPr/>
        </p:nvSpPr>
        <p:spPr>
          <a:xfrm>
            <a:off x="121628" y="1301540"/>
            <a:ext cx="8900743" cy="2031325"/>
          </a:xfrm>
          <a:prstGeom prst="rect">
            <a:avLst/>
          </a:prstGeom>
          <a:noFill/>
        </p:spPr>
        <p:txBody>
          <a:bodyPr wrap="square" rtlCol="0">
            <a:spAutoFit/>
          </a:bodyPr>
          <a:lstStyle/>
          <a:p>
            <a:r>
              <a:rPr lang="en-US" sz="1800" i="1" u="sng" dirty="0">
                <a:effectLst/>
                <a:latin typeface="Calibri" panose="020F0502020204030204" pitchFamily="34" charset="0"/>
                <a:ea typeface="Calibri" panose="020F0502020204030204" pitchFamily="34" charset="0"/>
                <a:cs typeface="Times New Roman" panose="02020603050405020304" pitchFamily="18" charset="0"/>
              </a:rPr>
              <a:t>“Better alone than in bad company”</a:t>
            </a:r>
            <a:r>
              <a:rPr lang="en-US" sz="1800" dirty="0">
                <a:effectLst/>
                <a:latin typeface="Calibri" panose="020F0502020204030204" pitchFamily="34" charset="0"/>
                <a:ea typeface="Calibri" panose="020F0502020204030204" pitchFamily="34" charset="0"/>
                <a:cs typeface="Times New Roman" panose="02020603050405020304" pitchFamily="18" charset="0"/>
              </a:rPr>
              <a:t> is what my Dad always told me. </a:t>
            </a:r>
          </a:p>
          <a:p>
            <a:endParaRPr lang="en-US" sz="1800" dirty="0">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Hiring the wrong individuals will cost you dearly and contribute to the toxic environment. So, who should you hire? Only individuals who are in line with your vision, values, standards, ethics, and morals. </a:t>
            </a:r>
            <a:endParaRPr lang="en-US" sz="1800" dirty="0"/>
          </a:p>
          <a:p>
            <a:pPr marL="285750" indent="-285750">
              <a:buFont typeface="Arial" panose="020B0604020202020204" pitchFamily="34" charset="0"/>
              <a:buChar char="•"/>
              <a:tabLst>
                <a:tab pos="1629410" algn="l"/>
              </a:tabLst>
            </a:pP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pPr>
              <a:tabLst>
                <a:tab pos="1629410" algn="l"/>
              </a:tabLst>
            </a:pP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angle 2">
            <a:extLst>
              <a:ext uri="{FF2B5EF4-FFF2-40B4-BE49-F238E27FC236}">
                <a16:creationId xmlns:a16="http://schemas.microsoft.com/office/drawing/2014/main" id="{51929138-D7FA-C03C-E4B4-83B94EFD2784}"/>
              </a:ext>
            </a:extLst>
          </p:cNvPr>
          <p:cNvSpPr/>
          <p:nvPr/>
        </p:nvSpPr>
        <p:spPr>
          <a:xfrm>
            <a:off x="121628" y="3003082"/>
            <a:ext cx="7299450" cy="16453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A4C169D-4607-3731-5F93-134CDDCE9CE8}"/>
              </a:ext>
            </a:extLst>
          </p:cNvPr>
          <p:cNvSpPr txBox="1"/>
          <p:nvPr/>
        </p:nvSpPr>
        <p:spPr>
          <a:xfrm>
            <a:off x="121628" y="3017183"/>
            <a:ext cx="7405328" cy="1908215"/>
          </a:xfrm>
          <a:prstGeom prst="rect">
            <a:avLst/>
          </a:prstGeom>
          <a:noFill/>
        </p:spPr>
        <p:txBody>
          <a:bodyPr wrap="square" rtlCol="0">
            <a:spAutoFit/>
          </a:bodyPr>
          <a:lstStyle/>
          <a:p>
            <a:r>
              <a:rPr lang="en-US"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Tip:</a:t>
            </a:r>
          </a:p>
          <a:p>
            <a:r>
              <a:rPr lang="en-US"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Skills can be taught, but values cannot. Spend all your time understanding  the strengths and values of applicants before hiring them. And no matter how much you need new blood, don’t hire unless they fit within your organization. </a:t>
            </a:r>
            <a:r>
              <a:rPr lang="en-US" sz="1800"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rPr>
              <a:t>Quick fixes are costly and leave a nasty mark.</a:t>
            </a:r>
            <a:endParaRPr lang="en-CA" sz="1800"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a:p>
            <a:pPr>
              <a:tabLst>
                <a:tab pos="1629410" algn="l"/>
              </a:tabLst>
            </a:pPr>
            <a:r>
              <a:rPr lang="en-US" sz="1400" dirty="0">
                <a:effectLst/>
                <a:latin typeface="Calibri" panose="020F0502020204030204" pitchFamily="34" charset="0"/>
                <a:ea typeface="Calibri" panose="020F0502020204030204" pitchFamily="34" charset="0"/>
                <a:cs typeface="Times New Roman" panose="02020603050405020304" pitchFamily="18" charset="0"/>
              </a:rPr>
              <a:t> </a:t>
            </a:r>
            <a:endParaRPr lang="en-CA" sz="1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6734600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DAB6870-AB4D-B1B3-BEFA-A7E92372C55D}"/>
              </a:ext>
            </a:extLst>
          </p:cNvPr>
          <p:cNvSpPr>
            <a:spLocks noGrp="1"/>
          </p:cNvSpPr>
          <p:nvPr/>
        </p:nvSpPr>
        <p:spPr>
          <a:xfrm>
            <a:off x="168441" y="450317"/>
            <a:ext cx="6809874"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Vidaloka"/>
              <a:buNone/>
              <a:defRPr sz="3000" b="0" i="0" u="none" strike="noStrike" cap="none">
                <a:solidFill>
                  <a:schemeClr val="dk1"/>
                </a:solidFill>
                <a:latin typeface="Vidaloka"/>
                <a:ea typeface="Vidaloka"/>
                <a:cs typeface="Vidaloka"/>
                <a:sym typeface="Vidaloka"/>
              </a:defRPr>
            </a:lvl1pPr>
            <a:lvl2pPr marR="0" lvl="1"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9pPr>
          </a:lstStyle>
          <a:p>
            <a:r>
              <a:rPr lang="en-US" dirty="0"/>
              <a:t>6 – Provide Basic Psychological Needs</a:t>
            </a:r>
          </a:p>
        </p:txBody>
      </p:sp>
      <p:sp>
        <p:nvSpPr>
          <p:cNvPr id="2" name="TextBox 1">
            <a:extLst>
              <a:ext uri="{FF2B5EF4-FFF2-40B4-BE49-F238E27FC236}">
                <a16:creationId xmlns:a16="http://schemas.microsoft.com/office/drawing/2014/main" id="{6B4078BE-E504-1195-B44D-03D46ED265C2}"/>
              </a:ext>
            </a:extLst>
          </p:cNvPr>
          <p:cNvSpPr txBox="1"/>
          <p:nvPr/>
        </p:nvSpPr>
        <p:spPr>
          <a:xfrm>
            <a:off x="426203" y="1266916"/>
            <a:ext cx="4312693" cy="2862322"/>
          </a:xfrm>
          <a:prstGeom prst="rect">
            <a:avLst/>
          </a:prstGeom>
          <a:noFill/>
        </p:spPr>
        <p:txBody>
          <a:bodyPr wrap="square" rtlCol="0">
            <a:spAutoFit/>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Just like a fire needs 3 essential and necessary ingredients to exist, humans also require </a:t>
            </a:r>
            <a:r>
              <a:rPr lang="en-US" sz="1800" dirty="0">
                <a:solidFill>
                  <a:schemeClr val="accent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3 universal basic needs </a:t>
            </a:r>
            <a:r>
              <a:rPr lang="en-US" sz="1800" dirty="0">
                <a:effectLst/>
                <a:latin typeface="Calibri" panose="020F0502020204030204" pitchFamily="34" charset="0"/>
                <a:ea typeface="Calibri" panose="020F0502020204030204" pitchFamily="34" charset="0"/>
                <a:cs typeface="Times New Roman" panose="02020603050405020304" pitchFamily="18" charset="0"/>
              </a:rPr>
              <a:t>to </a:t>
            </a:r>
            <a:r>
              <a:rPr lang="en-US" sz="1800" dirty="0">
                <a:highlight>
                  <a:srgbClr val="FFFF00"/>
                </a:highlight>
                <a:latin typeface="Calibri" panose="020F0502020204030204" pitchFamily="34" charset="0"/>
                <a:ea typeface="Calibri" panose="020F0502020204030204" pitchFamily="34" charset="0"/>
                <a:cs typeface="Times New Roman" panose="02020603050405020304" pitchFamily="18" charset="0"/>
              </a:rPr>
              <a:t>th</a:t>
            </a: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rive</a:t>
            </a:r>
            <a:r>
              <a:rPr lang="en-US" sz="1800" dirty="0">
                <a:effectLst/>
                <a:latin typeface="Calibri" panose="020F0502020204030204" pitchFamily="34" charset="0"/>
                <a:ea typeface="Calibri" panose="020F0502020204030204" pitchFamily="34" charset="0"/>
                <a:cs typeface="Times New Roman" panose="02020603050405020304" pitchFamily="18" charset="0"/>
              </a:rPr>
              <a:t> and flourish in the workplace. </a:t>
            </a:r>
          </a:p>
          <a:p>
            <a:endParaRPr lang="en-US" sz="1800" dirty="0">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Take one out, and the whole </a:t>
            </a: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system</a:t>
            </a:r>
            <a:r>
              <a:rPr lang="en-US" sz="1800" dirty="0">
                <a:effectLst/>
                <a:latin typeface="Calibri" panose="020F0502020204030204" pitchFamily="34" charset="0"/>
                <a:ea typeface="Calibri" panose="020F0502020204030204" pitchFamily="34" charset="0"/>
                <a:cs typeface="Times New Roman" panose="02020603050405020304" pitchFamily="18" charset="0"/>
              </a:rPr>
              <a:t> collapses and ceases to function. They are intertwined, integral, elemental and intrinsic, providing each </a:t>
            </a: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element</a:t>
            </a:r>
            <a:r>
              <a:rPr lang="en-US" sz="1800" dirty="0">
                <a:effectLst/>
                <a:latin typeface="Calibri" panose="020F0502020204030204" pitchFamily="34" charset="0"/>
                <a:ea typeface="Calibri" panose="020F0502020204030204" pitchFamily="34" charset="0"/>
                <a:cs typeface="Times New Roman" panose="02020603050405020304" pitchFamily="18" charset="0"/>
              </a:rPr>
              <a:t> with a remarkable synergy. </a:t>
            </a:r>
            <a:endParaRPr lang="en-US" dirty="0"/>
          </a:p>
        </p:txBody>
      </p:sp>
      <p:sp>
        <p:nvSpPr>
          <p:cNvPr id="5" name="Triangle 4">
            <a:extLst>
              <a:ext uri="{FF2B5EF4-FFF2-40B4-BE49-F238E27FC236}">
                <a16:creationId xmlns:a16="http://schemas.microsoft.com/office/drawing/2014/main" id="{A610EFA6-B848-EF79-1EB8-0D9744EC2C61}"/>
              </a:ext>
            </a:extLst>
          </p:cNvPr>
          <p:cNvSpPr/>
          <p:nvPr/>
        </p:nvSpPr>
        <p:spPr>
          <a:xfrm>
            <a:off x="5332371" y="1258372"/>
            <a:ext cx="3060832" cy="2398495"/>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riangle 6">
            <a:extLst>
              <a:ext uri="{FF2B5EF4-FFF2-40B4-BE49-F238E27FC236}">
                <a16:creationId xmlns:a16="http://schemas.microsoft.com/office/drawing/2014/main" id="{6CA9C0BE-34CF-9880-6E3C-E41FDE642936}"/>
              </a:ext>
            </a:extLst>
          </p:cNvPr>
          <p:cNvSpPr/>
          <p:nvPr/>
        </p:nvSpPr>
        <p:spPr>
          <a:xfrm>
            <a:off x="5808808" y="1684421"/>
            <a:ext cx="2112784" cy="1748283"/>
          </a:xfrm>
          <a:prstGeom prst="triangl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0" name="TextBox 9">
            <a:extLst>
              <a:ext uri="{FF2B5EF4-FFF2-40B4-BE49-F238E27FC236}">
                <a16:creationId xmlns:a16="http://schemas.microsoft.com/office/drawing/2014/main" id="{06E650F4-7CB4-A8DC-79AE-CC0455192D96}"/>
              </a:ext>
            </a:extLst>
          </p:cNvPr>
          <p:cNvSpPr txBox="1"/>
          <p:nvPr/>
        </p:nvSpPr>
        <p:spPr>
          <a:xfrm rot="17979446">
            <a:off x="6075224" y="2344976"/>
            <a:ext cx="779646" cy="253916"/>
          </a:xfrm>
          <a:prstGeom prst="rect">
            <a:avLst/>
          </a:prstGeom>
          <a:noFill/>
        </p:spPr>
        <p:txBody>
          <a:bodyPr wrap="square" rtlCol="0">
            <a:spAutoFit/>
          </a:bodyPr>
          <a:lstStyle/>
          <a:p>
            <a:r>
              <a:rPr lang="en-US" sz="1000" dirty="0"/>
              <a:t>Oxygen</a:t>
            </a:r>
          </a:p>
        </p:txBody>
      </p:sp>
      <p:sp>
        <p:nvSpPr>
          <p:cNvPr id="11" name="TextBox 10">
            <a:extLst>
              <a:ext uri="{FF2B5EF4-FFF2-40B4-BE49-F238E27FC236}">
                <a16:creationId xmlns:a16="http://schemas.microsoft.com/office/drawing/2014/main" id="{3DCA3A51-9DAE-51E0-887D-44674F3F27D4}"/>
              </a:ext>
            </a:extLst>
          </p:cNvPr>
          <p:cNvSpPr txBox="1"/>
          <p:nvPr/>
        </p:nvSpPr>
        <p:spPr>
          <a:xfrm>
            <a:off x="6638997" y="3205728"/>
            <a:ext cx="582329" cy="246221"/>
          </a:xfrm>
          <a:prstGeom prst="rect">
            <a:avLst/>
          </a:prstGeom>
          <a:noFill/>
        </p:spPr>
        <p:txBody>
          <a:bodyPr wrap="square" rtlCol="0">
            <a:spAutoFit/>
          </a:bodyPr>
          <a:lstStyle/>
          <a:p>
            <a:r>
              <a:rPr lang="en-US" sz="1000" dirty="0"/>
              <a:t>Fuel</a:t>
            </a:r>
          </a:p>
        </p:txBody>
      </p:sp>
      <p:sp>
        <p:nvSpPr>
          <p:cNvPr id="12" name="TextBox 11">
            <a:extLst>
              <a:ext uri="{FF2B5EF4-FFF2-40B4-BE49-F238E27FC236}">
                <a16:creationId xmlns:a16="http://schemas.microsoft.com/office/drawing/2014/main" id="{2723AFBA-75AB-146D-FE39-3E8E67F8CBD2}"/>
              </a:ext>
            </a:extLst>
          </p:cNvPr>
          <p:cNvSpPr txBox="1"/>
          <p:nvPr/>
        </p:nvSpPr>
        <p:spPr>
          <a:xfrm rot="3584917">
            <a:off x="7010763" y="2453707"/>
            <a:ext cx="621753" cy="253916"/>
          </a:xfrm>
          <a:prstGeom prst="rect">
            <a:avLst/>
          </a:prstGeom>
          <a:noFill/>
        </p:spPr>
        <p:txBody>
          <a:bodyPr wrap="square" rtlCol="0">
            <a:spAutoFit/>
          </a:bodyPr>
          <a:lstStyle/>
          <a:p>
            <a:r>
              <a:rPr lang="en-US" sz="1000" dirty="0"/>
              <a:t>Ignition</a:t>
            </a:r>
          </a:p>
        </p:txBody>
      </p:sp>
      <p:sp>
        <p:nvSpPr>
          <p:cNvPr id="13" name="TextBox 12">
            <a:extLst>
              <a:ext uri="{FF2B5EF4-FFF2-40B4-BE49-F238E27FC236}">
                <a16:creationId xmlns:a16="http://schemas.microsoft.com/office/drawing/2014/main" id="{17B0F807-91A3-7FF5-512A-525CC5C2F8CE}"/>
              </a:ext>
            </a:extLst>
          </p:cNvPr>
          <p:cNvSpPr txBox="1"/>
          <p:nvPr/>
        </p:nvSpPr>
        <p:spPr>
          <a:xfrm>
            <a:off x="5380495" y="4129238"/>
            <a:ext cx="3060832" cy="707886"/>
          </a:xfrm>
          <a:prstGeom prst="rect">
            <a:avLst/>
          </a:prstGeom>
          <a:noFill/>
        </p:spPr>
        <p:txBody>
          <a:bodyPr wrap="square" rtlCol="0">
            <a:spAutoFit/>
          </a:bodyPr>
          <a:lstStyle/>
          <a:p>
            <a:pPr algn="ctr"/>
            <a:r>
              <a:rPr lang="en-US" sz="2000" b="1" dirty="0"/>
              <a:t>Basic Employee Needs Triangle</a:t>
            </a:r>
          </a:p>
        </p:txBody>
      </p:sp>
      <p:sp>
        <p:nvSpPr>
          <p:cNvPr id="14" name="TextBox 13">
            <a:extLst>
              <a:ext uri="{FF2B5EF4-FFF2-40B4-BE49-F238E27FC236}">
                <a16:creationId xmlns:a16="http://schemas.microsoft.com/office/drawing/2014/main" id="{38F2E630-8064-EE98-E36B-BF5FDE84A188}"/>
              </a:ext>
            </a:extLst>
          </p:cNvPr>
          <p:cNvSpPr txBox="1"/>
          <p:nvPr/>
        </p:nvSpPr>
        <p:spPr>
          <a:xfrm rot="18109155">
            <a:off x="5291240" y="2129296"/>
            <a:ext cx="1204654" cy="338554"/>
          </a:xfrm>
          <a:prstGeom prst="rect">
            <a:avLst/>
          </a:prstGeom>
          <a:noFill/>
        </p:spPr>
        <p:txBody>
          <a:bodyPr wrap="square" rtlCol="0">
            <a:spAutoFit/>
          </a:bodyPr>
          <a:lstStyle/>
          <a:p>
            <a:r>
              <a:rPr lang="en-US" sz="1600" b="1" dirty="0"/>
              <a:t>Autonomy</a:t>
            </a:r>
          </a:p>
        </p:txBody>
      </p:sp>
      <p:sp>
        <p:nvSpPr>
          <p:cNvPr id="15" name="TextBox 14">
            <a:extLst>
              <a:ext uri="{FF2B5EF4-FFF2-40B4-BE49-F238E27FC236}">
                <a16:creationId xmlns:a16="http://schemas.microsoft.com/office/drawing/2014/main" id="{5A4B7937-3CA4-7A5E-C3AD-7CB6406FC6CE}"/>
              </a:ext>
            </a:extLst>
          </p:cNvPr>
          <p:cNvSpPr txBox="1"/>
          <p:nvPr/>
        </p:nvSpPr>
        <p:spPr>
          <a:xfrm rot="3395516">
            <a:off x="7119032" y="2129296"/>
            <a:ext cx="1382145" cy="338554"/>
          </a:xfrm>
          <a:prstGeom prst="rect">
            <a:avLst/>
          </a:prstGeom>
          <a:noFill/>
        </p:spPr>
        <p:txBody>
          <a:bodyPr wrap="square" rtlCol="0">
            <a:spAutoFit/>
          </a:bodyPr>
          <a:lstStyle/>
          <a:p>
            <a:r>
              <a:rPr lang="en-US" sz="1600" b="1" dirty="0"/>
              <a:t>Relatedness</a:t>
            </a:r>
            <a:endParaRPr lang="en-US" b="1" dirty="0"/>
          </a:p>
        </p:txBody>
      </p:sp>
      <p:sp>
        <p:nvSpPr>
          <p:cNvPr id="16" name="TextBox 15">
            <a:extLst>
              <a:ext uri="{FF2B5EF4-FFF2-40B4-BE49-F238E27FC236}">
                <a16:creationId xmlns:a16="http://schemas.microsoft.com/office/drawing/2014/main" id="{84107292-8C97-FC4B-38A1-98575B5FEBC6}"/>
              </a:ext>
            </a:extLst>
          </p:cNvPr>
          <p:cNvSpPr txBox="1"/>
          <p:nvPr/>
        </p:nvSpPr>
        <p:spPr>
          <a:xfrm>
            <a:off x="6150775" y="3749041"/>
            <a:ext cx="1424022" cy="338554"/>
          </a:xfrm>
          <a:prstGeom prst="rect">
            <a:avLst/>
          </a:prstGeom>
          <a:noFill/>
        </p:spPr>
        <p:txBody>
          <a:bodyPr wrap="square" rtlCol="0">
            <a:spAutoFit/>
          </a:bodyPr>
          <a:lstStyle/>
          <a:p>
            <a:r>
              <a:rPr lang="en-US" sz="1600" b="1" dirty="0"/>
              <a:t>Competency</a:t>
            </a:r>
            <a:endParaRPr lang="en-US" b="1" dirty="0"/>
          </a:p>
        </p:txBody>
      </p:sp>
    </p:spTree>
    <p:extLst>
      <p:ext uri="{BB962C8B-B14F-4D97-AF65-F5344CB8AC3E}">
        <p14:creationId xmlns:p14="http://schemas.microsoft.com/office/powerpoint/2010/main" val="14207084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78E5D-F231-1205-AA80-01C9B1C3CE1D}"/>
              </a:ext>
            </a:extLst>
          </p:cNvPr>
          <p:cNvSpPr>
            <a:spLocks noGrp="1"/>
          </p:cNvSpPr>
          <p:nvPr/>
        </p:nvSpPr>
        <p:spPr>
          <a:xfrm>
            <a:off x="168440" y="450317"/>
            <a:ext cx="8686801"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Vidaloka"/>
              <a:buNone/>
              <a:defRPr sz="3000" b="0" i="0" u="none" strike="noStrike" cap="none">
                <a:solidFill>
                  <a:schemeClr val="dk1"/>
                </a:solidFill>
                <a:latin typeface="Vidaloka"/>
                <a:ea typeface="Vidaloka"/>
                <a:cs typeface="Vidaloka"/>
                <a:sym typeface="Vidaloka"/>
              </a:defRPr>
            </a:lvl1pPr>
            <a:lvl2pPr marR="0" lvl="1"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9pPr>
          </a:lstStyle>
          <a:p>
            <a:r>
              <a:rPr lang="en-US" dirty="0"/>
              <a:t>6 – Provide Basic Psychological Needs: </a:t>
            </a:r>
            <a:r>
              <a:rPr lang="en-US" i="1" dirty="0"/>
              <a:t>Autonomy</a:t>
            </a:r>
          </a:p>
        </p:txBody>
      </p:sp>
      <p:sp>
        <p:nvSpPr>
          <p:cNvPr id="7" name="TextBox 6">
            <a:extLst>
              <a:ext uri="{FF2B5EF4-FFF2-40B4-BE49-F238E27FC236}">
                <a16:creationId xmlns:a16="http://schemas.microsoft.com/office/drawing/2014/main" id="{F7FB7898-5204-32AA-4CCA-29B4EB2CCB87}"/>
              </a:ext>
            </a:extLst>
          </p:cNvPr>
          <p:cNvSpPr txBox="1"/>
          <p:nvPr/>
        </p:nvSpPr>
        <p:spPr>
          <a:xfrm>
            <a:off x="450268" y="1191584"/>
            <a:ext cx="8243462" cy="2523768"/>
          </a:xfrm>
          <a:prstGeom prst="rect">
            <a:avLst/>
          </a:prstGeom>
          <a:noFill/>
        </p:spPr>
        <p:txBody>
          <a:bodyPr wrap="square" rtlCol="0">
            <a:spAutoFit/>
          </a:bodyPr>
          <a:lstStyle/>
          <a:p>
            <a:r>
              <a:rPr lang="en-US" sz="1800" b="1" dirty="0">
                <a:effectLst/>
                <a:latin typeface="Calibri" panose="020F0502020204030204" pitchFamily="34" charset="0"/>
                <a:ea typeface="Calibri" panose="020F0502020204030204" pitchFamily="34" charset="0"/>
                <a:cs typeface="Times New Roman" panose="02020603050405020304" pitchFamily="18" charset="0"/>
              </a:rPr>
              <a:t>Foster Autonomy</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Autonomy is the ability to feel in control of our own behaviors and goals, independent and able to act in a way that matches our desires. If employees lack autonomy, they feel controlled by forces that are not </a:t>
            </a: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aligned</a:t>
            </a:r>
            <a:r>
              <a:rPr lang="en-US" sz="1800" dirty="0">
                <a:effectLst/>
                <a:latin typeface="Calibri" panose="020F0502020204030204" pitchFamily="34" charset="0"/>
                <a:ea typeface="Calibri" panose="020F0502020204030204" pitchFamily="34" charset="0"/>
                <a:cs typeface="Times New Roman" panose="02020603050405020304" pitchFamily="18" charset="0"/>
              </a:rPr>
              <a:t> with who they are, whether internal or external. People who are controlled and not autonomous will suffer unhealthy outcomes. Autonomy results in employee engagement, with significant gains in ownership, responsibility, self-esteem, pride, independence, creativity, passion, and overall productivity.</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11" name="Rectangle 10">
            <a:extLst>
              <a:ext uri="{FF2B5EF4-FFF2-40B4-BE49-F238E27FC236}">
                <a16:creationId xmlns:a16="http://schemas.microsoft.com/office/drawing/2014/main" id="{F5CFFFAE-ECF8-1D28-BDE5-46FDF15B6888}"/>
              </a:ext>
            </a:extLst>
          </p:cNvPr>
          <p:cNvSpPr/>
          <p:nvPr/>
        </p:nvSpPr>
        <p:spPr>
          <a:xfrm>
            <a:off x="86627" y="3696101"/>
            <a:ext cx="8951495" cy="10780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E2170DB5-22C6-DBD9-2273-ED45FA6C0CE9}"/>
              </a:ext>
            </a:extLst>
          </p:cNvPr>
          <p:cNvSpPr txBox="1"/>
          <p:nvPr/>
        </p:nvSpPr>
        <p:spPr>
          <a:xfrm>
            <a:off x="86627" y="3715352"/>
            <a:ext cx="8970745" cy="954107"/>
          </a:xfrm>
          <a:prstGeom prst="rect">
            <a:avLst/>
          </a:prstGeom>
          <a:noFill/>
        </p:spPr>
        <p:txBody>
          <a:bodyPr wrap="square" rtlCol="0">
            <a:spAutoFit/>
          </a:bodyPr>
          <a:lstStyle/>
          <a:p>
            <a:r>
              <a:rPr lang="en-US" dirty="0">
                <a:solidFill>
                  <a:schemeClr val="bg1"/>
                </a:solidFill>
              </a:rPr>
              <a:t>Tip:</a:t>
            </a:r>
          </a:p>
          <a:p>
            <a:r>
              <a:rPr lang="en-US" dirty="0">
                <a:solidFill>
                  <a:schemeClr val="bg1"/>
                </a:solidFill>
              </a:rPr>
              <a:t>Establish a trusting environment, promote self-management, personalize the work environment, inclusivity and involvement of employees in your business, provide a strong “WHY”, set clear goals and objectives, recommend rewards and incentives, offer context in organizational direction and changes.</a:t>
            </a:r>
          </a:p>
        </p:txBody>
      </p:sp>
    </p:spTree>
    <p:extLst>
      <p:ext uri="{BB962C8B-B14F-4D97-AF65-F5344CB8AC3E}">
        <p14:creationId xmlns:p14="http://schemas.microsoft.com/office/powerpoint/2010/main" val="27051649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AB8F1-C5D8-BE6C-FEB7-80AF1729A2DD}"/>
              </a:ext>
            </a:extLst>
          </p:cNvPr>
          <p:cNvSpPr>
            <a:spLocks noGrp="1"/>
          </p:cNvSpPr>
          <p:nvPr/>
        </p:nvSpPr>
        <p:spPr>
          <a:xfrm>
            <a:off x="481263" y="370482"/>
            <a:ext cx="8893742"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Vidaloka"/>
              <a:buNone/>
              <a:defRPr sz="3000" b="0" i="0" u="none" strike="noStrike" cap="none">
                <a:solidFill>
                  <a:schemeClr val="dk1"/>
                </a:solidFill>
                <a:latin typeface="Vidaloka"/>
                <a:ea typeface="Vidaloka"/>
                <a:cs typeface="Vidaloka"/>
                <a:sym typeface="Vidaloka"/>
              </a:defRPr>
            </a:lvl1pPr>
            <a:lvl2pPr marR="0" lvl="1"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9pPr>
          </a:lstStyle>
          <a:p>
            <a:r>
              <a:rPr lang="en-US" dirty="0"/>
              <a:t>6 – Provide Basic Psychological Needs: </a:t>
            </a:r>
            <a:r>
              <a:rPr lang="en-US" sz="2800" i="1" dirty="0"/>
              <a:t>Relatedness</a:t>
            </a:r>
          </a:p>
        </p:txBody>
      </p:sp>
      <p:sp>
        <p:nvSpPr>
          <p:cNvPr id="3" name="TextBox 2">
            <a:extLst>
              <a:ext uri="{FF2B5EF4-FFF2-40B4-BE49-F238E27FC236}">
                <a16:creationId xmlns:a16="http://schemas.microsoft.com/office/drawing/2014/main" id="{5E304AE5-7115-5670-663D-DF0B6D90D636}"/>
              </a:ext>
            </a:extLst>
          </p:cNvPr>
          <p:cNvSpPr txBox="1"/>
          <p:nvPr/>
        </p:nvSpPr>
        <p:spPr>
          <a:xfrm>
            <a:off x="250258" y="1171366"/>
            <a:ext cx="8893742" cy="2800767"/>
          </a:xfrm>
          <a:prstGeom prst="rect">
            <a:avLst/>
          </a:prstGeom>
          <a:noFill/>
        </p:spPr>
        <p:txBody>
          <a:bodyPr wrap="square" rtlCol="0">
            <a:spAutoFit/>
          </a:bodyPr>
          <a:lstStyle/>
          <a:p>
            <a:r>
              <a:rPr lang="en-US" sz="1800" b="1" dirty="0">
                <a:effectLst/>
                <a:latin typeface="Calibri" panose="020F0502020204030204" pitchFamily="34" charset="0"/>
                <a:ea typeface="Calibri" panose="020F0502020204030204" pitchFamily="34" charset="0"/>
                <a:cs typeface="Times New Roman" panose="02020603050405020304" pitchFamily="18" charset="0"/>
              </a:rPr>
              <a:t>Encourage relatedness</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Relatedness, also called meaningful connections, is the ability to feel connected with others and a sense of belonging. In order to have one’s relatedness needs met, they must feel important to the other individuals in their circle. When an individual feels their thoughts, emotions, actions and goals are valued and respected, and when they feel connected with others, emotional trigger sensitivity is reduced. It promotes enhanced motivation, vitality, positivity, morale, satisfaction, self-esteem, leadership, teamwork, and performance while reducing conflict.</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arenR" startAt="5"/>
            </a:pP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5" name="Rectangle 4">
            <a:extLst>
              <a:ext uri="{FF2B5EF4-FFF2-40B4-BE49-F238E27FC236}">
                <a16:creationId xmlns:a16="http://schemas.microsoft.com/office/drawing/2014/main" id="{02CC2FF8-88B5-DF47-18F8-5A1AC0088DB0}"/>
              </a:ext>
            </a:extLst>
          </p:cNvPr>
          <p:cNvSpPr/>
          <p:nvPr/>
        </p:nvSpPr>
        <p:spPr>
          <a:xfrm>
            <a:off x="96253" y="3638349"/>
            <a:ext cx="8460606" cy="11799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40553F7B-F166-F05E-F8C0-BA600BFE8401}"/>
              </a:ext>
            </a:extLst>
          </p:cNvPr>
          <p:cNvSpPr txBox="1"/>
          <p:nvPr/>
        </p:nvSpPr>
        <p:spPr>
          <a:xfrm>
            <a:off x="86627" y="3648761"/>
            <a:ext cx="8537609" cy="1169551"/>
          </a:xfrm>
          <a:prstGeom prst="rect">
            <a:avLst/>
          </a:prstGeom>
          <a:noFill/>
        </p:spPr>
        <p:txBody>
          <a:bodyPr wrap="square" rtlCol="0">
            <a:spAutoFit/>
          </a:bodyPr>
          <a:lstStyle/>
          <a:p>
            <a:r>
              <a:rPr lang="en-US" dirty="0">
                <a:solidFill>
                  <a:schemeClr val="bg1"/>
                </a:solidFill>
              </a:rPr>
              <a:t>Tip:</a:t>
            </a:r>
          </a:p>
          <a:p>
            <a:r>
              <a:rPr lang="en-US" dirty="0">
                <a:solidFill>
                  <a:schemeClr val="bg1"/>
                </a:solidFill>
              </a:rPr>
              <a:t>Provide an inclusive-equal-just-fair-impartial environment, build high quality connections, foster respectful engagements, identify-understand-promote-share your employees strengths, promote communication-teamwork-relationship-collaboration, establish rapport and trust, address problem as they occur swiftly and decisively.</a:t>
            </a:r>
          </a:p>
        </p:txBody>
      </p:sp>
    </p:spTree>
    <p:extLst>
      <p:ext uri="{BB962C8B-B14F-4D97-AF65-F5344CB8AC3E}">
        <p14:creationId xmlns:p14="http://schemas.microsoft.com/office/powerpoint/2010/main" val="13829285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5CFFFAE-ECF8-1D28-BDE5-46FDF15B6888}"/>
              </a:ext>
            </a:extLst>
          </p:cNvPr>
          <p:cNvSpPr/>
          <p:nvPr/>
        </p:nvSpPr>
        <p:spPr>
          <a:xfrm>
            <a:off x="105877" y="3557744"/>
            <a:ext cx="8951495" cy="12452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E2170DB5-22C6-DBD9-2273-ED45FA6C0CE9}"/>
              </a:ext>
            </a:extLst>
          </p:cNvPr>
          <p:cNvSpPr txBox="1"/>
          <p:nvPr/>
        </p:nvSpPr>
        <p:spPr>
          <a:xfrm>
            <a:off x="173255" y="3595598"/>
            <a:ext cx="8970745" cy="1169551"/>
          </a:xfrm>
          <a:prstGeom prst="rect">
            <a:avLst/>
          </a:prstGeom>
          <a:noFill/>
        </p:spPr>
        <p:txBody>
          <a:bodyPr wrap="square" rtlCol="0">
            <a:spAutoFit/>
          </a:bodyPr>
          <a:lstStyle/>
          <a:p>
            <a:r>
              <a:rPr lang="en-US" dirty="0">
                <a:solidFill>
                  <a:schemeClr val="bg1"/>
                </a:solidFill>
              </a:rPr>
              <a:t>Tip:</a:t>
            </a:r>
          </a:p>
          <a:p>
            <a:r>
              <a:rPr lang="en-US" dirty="0">
                <a:solidFill>
                  <a:schemeClr val="bg1"/>
                </a:solidFill>
              </a:rPr>
              <a:t>Provide outstanding and continuous training, have a competent and enthusiastic support system, match the right people with the right tasks and responsibilities, help set realistic and obtainable goals, inspire self-improvement/self-awareness/self-examination/self-regulation, provide authentic and positive feedback often, remove repetition and promote change, advocate self physical and psychological care.</a:t>
            </a:r>
          </a:p>
        </p:txBody>
      </p:sp>
      <p:sp>
        <p:nvSpPr>
          <p:cNvPr id="3" name="Title 1">
            <a:extLst>
              <a:ext uri="{FF2B5EF4-FFF2-40B4-BE49-F238E27FC236}">
                <a16:creationId xmlns:a16="http://schemas.microsoft.com/office/drawing/2014/main" id="{F06DFB67-0AAE-B0C5-84C4-C6AD6F3B6624}"/>
              </a:ext>
            </a:extLst>
          </p:cNvPr>
          <p:cNvSpPr>
            <a:spLocks noGrp="1"/>
          </p:cNvSpPr>
          <p:nvPr/>
        </p:nvSpPr>
        <p:spPr>
          <a:xfrm>
            <a:off x="250258" y="474041"/>
            <a:ext cx="8893742"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Vidaloka"/>
              <a:buNone/>
              <a:defRPr sz="3000" b="0" i="0" u="none" strike="noStrike" cap="none">
                <a:solidFill>
                  <a:schemeClr val="dk1"/>
                </a:solidFill>
                <a:latin typeface="Vidaloka"/>
                <a:ea typeface="Vidaloka"/>
                <a:cs typeface="Vidaloka"/>
                <a:sym typeface="Vidaloka"/>
              </a:defRPr>
            </a:lvl1pPr>
            <a:lvl2pPr marR="0" lvl="1"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9pPr>
          </a:lstStyle>
          <a:p>
            <a:r>
              <a:rPr lang="en-US" dirty="0"/>
              <a:t>6 – Provide Basic Psychological Needs: </a:t>
            </a:r>
            <a:r>
              <a:rPr lang="en-US" sz="2800" i="1" dirty="0"/>
              <a:t>Competency</a:t>
            </a:r>
          </a:p>
        </p:txBody>
      </p:sp>
      <p:sp>
        <p:nvSpPr>
          <p:cNvPr id="4" name="TextBox 3">
            <a:extLst>
              <a:ext uri="{FF2B5EF4-FFF2-40B4-BE49-F238E27FC236}">
                <a16:creationId xmlns:a16="http://schemas.microsoft.com/office/drawing/2014/main" id="{5E72CB69-4920-2D08-0122-06EA5A57E7E7}"/>
              </a:ext>
            </a:extLst>
          </p:cNvPr>
          <p:cNvSpPr txBox="1"/>
          <p:nvPr/>
        </p:nvSpPr>
        <p:spPr>
          <a:xfrm>
            <a:off x="221381" y="1171367"/>
            <a:ext cx="8961120" cy="2800767"/>
          </a:xfrm>
          <a:prstGeom prst="rect">
            <a:avLst/>
          </a:prstGeom>
          <a:noFill/>
        </p:spPr>
        <p:txBody>
          <a:bodyPr wrap="square" rtlCol="0">
            <a:spAutoFit/>
          </a:bodyPr>
          <a:lstStyle/>
          <a:p>
            <a:r>
              <a:rPr lang="en-US" sz="1800" b="1" dirty="0">
                <a:effectLst/>
                <a:latin typeface="Calibri" panose="020F0502020204030204" pitchFamily="34" charset="0"/>
                <a:ea typeface="Calibri" panose="020F0502020204030204" pitchFamily="34" charset="0"/>
                <a:cs typeface="Times New Roman" panose="02020603050405020304" pitchFamily="18" charset="0"/>
              </a:rPr>
              <a:t>Provide competency</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Competency is the ability and experience of mastery. It is to feel effective in what one does with adequate qualities, intellect, judgement, strength, knowledge, skill, and awareness to achieve and surpass goals. When an individuals feel competent, they feel a sense of mastery over their environment and feel confident in their capabilities. When people feel that they have the skills needed for success, they are more likely to take action that will help them achieve their goals. This promotes self-esteem, confidence, goal making, self-development, achievement, positivity, respect, bravery, success, and performance.</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arenR" startAt="5"/>
            </a:pP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9912812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D21DA-182F-5016-80B3-0905B6E1702C}"/>
              </a:ext>
            </a:extLst>
          </p:cNvPr>
          <p:cNvSpPr>
            <a:spLocks noGrp="1"/>
          </p:cNvSpPr>
          <p:nvPr/>
        </p:nvSpPr>
        <p:spPr>
          <a:xfrm>
            <a:off x="250258" y="428234"/>
            <a:ext cx="8893742"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Vidaloka"/>
              <a:buNone/>
              <a:defRPr sz="3000" b="0" i="0" u="none" strike="noStrike" cap="none">
                <a:solidFill>
                  <a:schemeClr val="dk1"/>
                </a:solidFill>
                <a:latin typeface="Vidaloka"/>
                <a:ea typeface="Vidaloka"/>
                <a:cs typeface="Vidaloka"/>
                <a:sym typeface="Vidaloka"/>
              </a:defRPr>
            </a:lvl1pPr>
            <a:lvl2pPr marR="0" lvl="1"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9pPr>
          </a:lstStyle>
          <a:p>
            <a:r>
              <a:rPr lang="en-US" dirty="0"/>
              <a:t>We can help</a:t>
            </a:r>
            <a:endParaRPr lang="en-US" sz="2800" i="1" dirty="0"/>
          </a:p>
        </p:txBody>
      </p:sp>
      <p:sp>
        <p:nvSpPr>
          <p:cNvPr id="5" name="TextBox 4">
            <a:extLst>
              <a:ext uri="{FF2B5EF4-FFF2-40B4-BE49-F238E27FC236}">
                <a16:creationId xmlns:a16="http://schemas.microsoft.com/office/drawing/2014/main" id="{BBAD6002-8A4E-260E-331C-3B14DCD66C1F}"/>
              </a:ext>
            </a:extLst>
          </p:cNvPr>
          <p:cNvSpPr txBox="1"/>
          <p:nvPr/>
        </p:nvSpPr>
        <p:spPr>
          <a:xfrm>
            <a:off x="336884" y="1175836"/>
            <a:ext cx="8470232" cy="3970318"/>
          </a:xfrm>
          <a:prstGeom prst="rect">
            <a:avLst/>
          </a:prstGeom>
          <a:noFill/>
        </p:spPr>
        <p:txBody>
          <a:bodyPr wrap="square" rtlCol="0">
            <a:spAutoFit/>
          </a:bodyPr>
          <a:lstStyle/>
          <a:p>
            <a:r>
              <a:rPr lang="en-US" dirty="0"/>
              <a:t>In terms of human capital management, Progressive Human Development Services has developed a unique and ground-breaking methodology to manage:</a:t>
            </a:r>
          </a:p>
          <a:p>
            <a:endParaRPr lang="en-US" dirty="0"/>
          </a:p>
          <a:p>
            <a:pPr marL="285750" indent="-285750">
              <a:buFont typeface="Arial" panose="020B0604020202020204" pitchFamily="34" charset="0"/>
              <a:buChar char="•"/>
            </a:pPr>
            <a:r>
              <a:rPr lang="en-US" dirty="0"/>
              <a:t>Employee retention</a:t>
            </a:r>
          </a:p>
          <a:p>
            <a:pPr marL="285750" indent="-285750">
              <a:buFont typeface="Arial" panose="020B0604020202020204" pitchFamily="34" charset="0"/>
              <a:buChar char="•"/>
            </a:pPr>
            <a:r>
              <a:rPr lang="en-US" dirty="0"/>
              <a:t>New talent attraction</a:t>
            </a:r>
          </a:p>
          <a:p>
            <a:pPr marL="285750" indent="-285750">
              <a:buFont typeface="Arial" panose="020B0604020202020204" pitchFamily="34" charset="0"/>
              <a:buChar char="•"/>
            </a:pPr>
            <a:r>
              <a:rPr lang="en-US" dirty="0"/>
              <a:t>Productivity boost</a:t>
            </a:r>
          </a:p>
          <a:p>
            <a:endParaRPr lang="en-US" dirty="0"/>
          </a:p>
          <a:p>
            <a:r>
              <a:rPr lang="en-US" dirty="0"/>
              <a:t>Our methodology is academic and science-based for outstanding and fast results. It is completely tailored to your needs and wants and can include:</a:t>
            </a:r>
          </a:p>
          <a:p>
            <a:pPr marL="285750" indent="-285750">
              <a:buFont typeface="Arial" panose="020B0604020202020204" pitchFamily="34" charset="0"/>
              <a:buChar char="•"/>
            </a:pPr>
            <a:r>
              <a:rPr lang="en-US" dirty="0"/>
              <a:t>Diagnosing strength and weakness</a:t>
            </a:r>
          </a:p>
          <a:p>
            <a:pPr marL="285750" indent="-285750">
              <a:buFont typeface="Arial" panose="020B0604020202020204" pitchFamily="34" charset="0"/>
              <a:buChar char="•"/>
            </a:pPr>
            <a:r>
              <a:rPr lang="en-US" dirty="0"/>
              <a:t>Needs assessment</a:t>
            </a:r>
          </a:p>
          <a:p>
            <a:pPr marL="285750" indent="-285750">
              <a:buFont typeface="Arial" panose="020B0604020202020204" pitchFamily="34" charset="0"/>
              <a:buChar char="•"/>
            </a:pPr>
            <a:r>
              <a:rPr lang="en-US" dirty="0"/>
              <a:t>Baseline survey</a:t>
            </a:r>
          </a:p>
          <a:p>
            <a:pPr marL="285750" indent="-285750">
              <a:buFont typeface="Arial" panose="020B0604020202020204" pitchFamily="34" charset="0"/>
              <a:buChar char="•"/>
            </a:pPr>
            <a:r>
              <a:rPr lang="en-US" dirty="0"/>
              <a:t>Strategy assessment and implementation</a:t>
            </a:r>
          </a:p>
          <a:p>
            <a:pPr marL="285750" indent="-285750">
              <a:buFont typeface="Arial" panose="020B0604020202020204" pitchFamily="34" charset="0"/>
              <a:buChar char="•"/>
            </a:pPr>
            <a:endParaRPr lang="en-US" dirty="0"/>
          </a:p>
          <a:p>
            <a:r>
              <a:rPr lang="en-US" dirty="0"/>
              <a:t>Call me now and let’s continue the conversation. 1 236 992 2340 (Its just a talk…)</a:t>
            </a:r>
          </a:p>
          <a:p>
            <a:endParaRPr lang="en-US" dirty="0"/>
          </a:p>
          <a:p>
            <a:endParaRPr lang="en-US" dirty="0"/>
          </a:p>
          <a:p>
            <a:endParaRPr lang="en-US" dirty="0"/>
          </a:p>
        </p:txBody>
      </p:sp>
    </p:spTree>
    <p:extLst>
      <p:ext uri="{BB962C8B-B14F-4D97-AF65-F5344CB8AC3E}">
        <p14:creationId xmlns:p14="http://schemas.microsoft.com/office/powerpoint/2010/main" val="19303647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D21DA-182F-5016-80B3-0905B6E1702C}"/>
              </a:ext>
            </a:extLst>
          </p:cNvPr>
          <p:cNvSpPr>
            <a:spLocks noGrp="1"/>
          </p:cNvSpPr>
          <p:nvPr/>
        </p:nvSpPr>
        <p:spPr>
          <a:xfrm>
            <a:off x="250258" y="428234"/>
            <a:ext cx="8893742"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Vidaloka"/>
              <a:buNone/>
              <a:defRPr sz="3000" b="0" i="0" u="none" strike="noStrike" cap="none">
                <a:solidFill>
                  <a:schemeClr val="dk1"/>
                </a:solidFill>
                <a:latin typeface="Vidaloka"/>
                <a:ea typeface="Vidaloka"/>
                <a:cs typeface="Vidaloka"/>
                <a:sym typeface="Vidaloka"/>
              </a:defRPr>
            </a:lvl1pPr>
            <a:lvl2pPr marR="0" lvl="1"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9pPr>
          </a:lstStyle>
          <a:p>
            <a:r>
              <a:rPr lang="en-US" dirty="0"/>
              <a:t>What’s next?</a:t>
            </a:r>
            <a:endParaRPr lang="en-US" sz="2800" i="1" dirty="0"/>
          </a:p>
        </p:txBody>
      </p:sp>
      <p:sp>
        <p:nvSpPr>
          <p:cNvPr id="5" name="TextBox 4">
            <a:extLst>
              <a:ext uri="{FF2B5EF4-FFF2-40B4-BE49-F238E27FC236}">
                <a16:creationId xmlns:a16="http://schemas.microsoft.com/office/drawing/2014/main" id="{BBAD6002-8A4E-260E-331C-3B14DCD66C1F}"/>
              </a:ext>
            </a:extLst>
          </p:cNvPr>
          <p:cNvSpPr txBox="1"/>
          <p:nvPr/>
        </p:nvSpPr>
        <p:spPr>
          <a:xfrm>
            <a:off x="336884" y="1175836"/>
            <a:ext cx="8470232" cy="3539430"/>
          </a:xfrm>
          <a:prstGeom prst="rect">
            <a:avLst/>
          </a:prstGeom>
          <a:noFill/>
        </p:spPr>
        <p:txBody>
          <a:bodyPr wrap="square" rtlCol="0">
            <a:spAutoFit/>
          </a:bodyPr>
          <a:lstStyle/>
          <a:p>
            <a:endParaRPr lang="en-US" b="1" dirty="0"/>
          </a:p>
          <a:p>
            <a:r>
              <a:rPr lang="en-US" b="1" dirty="0"/>
              <a:t>What is keeping you up at night as a professional?</a:t>
            </a:r>
          </a:p>
          <a:p>
            <a:endParaRPr lang="en-US" b="1" dirty="0"/>
          </a:p>
          <a:p>
            <a:r>
              <a:rPr lang="en-US" dirty="0"/>
              <a:t>Progressive Human Development Services specialize in restoring good night sleep, free of business worries. We offer a variety of avenue to address your concerns based on your needs and strengths.</a:t>
            </a:r>
          </a:p>
          <a:p>
            <a:endParaRPr lang="en-US" dirty="0"/>
          </a:p>
          <a:p>
            <a:r>
              <a:rPr lang="en-US" dirty="0"/>
              <a:t>Let’s continue the conversation: call me now at 236 992 2340 or message me on LinkedIn for a free chat.</a:t>
            </a:r>
          </a:p>
          <a:p>
            <a:endParaRPr lang="en-US" dirty="0"/>
          </a:p>
          <a:p>
            <a:r>
              <a:rPr lang="en-US" dirty="0"/>
              <a:t>Progressive Human Development Services won’t just ”fix” your business concerns, it will empower and support you to do so.</a:t>
            </a:r>
          </a:p>
          <a:p>
            <a:endParaRPr lang="en-US" dirty="0"/>
          </a:p>
          <a:p>
            <a:r>
              <a:rPr lang="en-US" dirty="0"/>
              <a:t>Call me know.</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7362211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226A-F1A2-186B-DABB-49E574E29C6F}"/>
              </a:ext>
            </a:extLst>
          </p:cNvPr>
          <p:cNvSpPr>
            <a:spLocks noGrp="1"/>
          </p:cNvSpPr>
          <p:nvPr>
            <p:ph type="title"/>
          </p:nvPr>
        </p:nvSpPr>
        <p:spPr>
          <a:xfrm>
            <a:off x="299339" y="458613"/>
            <a:ext cx="4649002" cy="1056285"/>
          </a:xfrm>
        </p:spPr>
        <p:txBody>
          <a:bodyPr/>
          <a:lstStyle/>
          <a:p>
            <a:r>
              <a:rPr lang="en-US" sz="4800" dirty="0"/>
              <a:t>Thank you!</a:t>
            </a:r>
          </a:p>
        </p:txBody>
      </p:sp>
      <p:sp>
        <p:nvSpPr>
          <p:cNvPr id="3" name="TextBox 2">
            <a:extLst>
              <a:ext uri="{FF2B5EF4-FFF2-40B4-BE49-F238E27FC236}">
                <a16:creationId xmlns:a16="http://schemas.microsoft.com/office/drawing/2014/main" id="{89C10C91-C299-88B1-8A7D-1D1A68B9F991}"/>
              </a:ext>
            </a:extLst>
          </p:cNvPr>
          <p:cNvSpPr txBox="1"/>
          <p:nvPr/>
        </p:nvSpPr>
        <p:spPr>
          <a:xfrm>
            <a:off x="299339" y="2407735"/>
            <a:ext cx="4465166" cy="523220"/>
          </a:xfrm>
          <a:prstGeom prst="rect">
            <a:avLst/>
          </a:prstGeom>
          <a:noFill/>
        </p:spPr>
        <p:txBody>
          <a:bodyPr wrap="square" rtlCol="0">
            <a:spAutoFit/>
          </a:bodyPr>
          <a:lstStyle/>
          <a:p>
            <a:r>
              <a:rPr lang="en-US" dirty="0"/>
              <a:t>Have questions? Want to continue the conversation?</a:t>
            </a:r>
          </a:p>
          <a:p>
            <a:r>
              <a:rPr lang="en-US" dirty="0"/>
              <a:t>Contact us, we are ready to talk.</a:t>
            </a:r>
          </a:p>
        </p:txBody>
      </p:sp>
      <p:sp>
        <p:nvSpPr>
          <p:cNvPr id="5" name="TextBox 4">
            <a:extLst>
              <a:ext uri="{FF2B5EF4-FFF2-40B4-BE49-F238E27FC236}">
                <a16:creationId xmlns:a16="http://schemas.microsoft.com/office/drawing/2014/main" id="{87597D29-9976-1A39-8E5B-23C4072BBDA6}"/>
              </a:ext>
            </a:extLst>
          </p:cNvPr>
          <p:cNvSpPr txBox="1"/>
          <p:nvPr/>
        </p:nvSpPr>
        <p:spPr>
          <a:xfrm>
            <a:off x="299339" y="3950080"/>
            <a:ext cx="4061861" cy="954107"/>
          </a:xfrm>
          <a:prstGeom prst="rect">
            <a:avLst/>
          </a:prstGeom>
          <a:noFill/>
        </p:spPr>
        <p:txBody>
          <a:bodyPr wrap="square" rtlCol="0">
            <a:spAutoFit/>
          </a:bodyPr>
          <a:lstStyle/>
          <a:p>
            <a:r>
              <a:rPr lang="en-US" dirty="0"/>
              <a:t>1 236 992 2340</a:t>
            </a:r>
          </a:p>
          <a:p>
            <a:r>
              <a:rPr lang="en-US" dirty="0"/>
              <a:t>Progressive123.com</a:t>
            </a:r>
          </a:p>
          <a:p>
            <a:r>
              <a:rPr lang="en-US" dirty="0">
                <a:hlinkClick r:id="rId2"/>
              </a:rPr>
              <a:t>davidwanner@progressive123.com</a:t>
            </a:r>
            <a:endParaRPr lang="en-US" dirty="0"/>
          </a:p>
          <a:p>
            <a:endParaRPr lang="en-US" dirty="0"/>
          </a:p>
        </p:txBody>
      </p:sp>
      <p:sp>
        <p:nvSpPr>
          <p:cNvPr id="8" name="Rectangle 7">
            <a:extLst>
              <a:ext uri="{FF2B5EF4-FFF2-40B4-BE49-F238E27FC236}">
                <a16:creationId xmlns:a16="http://schemas.microsoft.com/office/drawing/2014/main" id="{C628007B-1C8B-403B-CC1B-303D721F78B1}"/>
              </a:ext>
            </a:extLst>
          </p:cNvPr>
          <p:cNvSpPr/>
          <p:nvPr/>
        </p:nvSpPr>
        <p:spPr>
          <a:xfrm>
            <a:off x="299339" y="1444975"/>
            <a:ext cx="4312141" cy="6909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4F36577B-7801-86A7-5376-C6EEDA558DBB}"/>
              </a:ext>
            </a:extLst>
          </p:cNvPr>
          <p:cNvSpPr txBox="1"/>
          <p:nvPr/>
        </p:nvSpPr>
        <p:spPr>
          <a:xfrm>
            <a:off x="299339" y="1513439"/>
            <a:ext cx="4649002" cy="553998"/>
          </a:xfrm>
          <a:prstGeom prst="rect">
            <a:avLst/>
          </a:prstGeom>
          <a:noFill/>
        </p:spPr>
        <p:txBody>
          <a:bodyPr wrap="square" rtlCol="0">
            <a:spAutoFit/>
          </a:bodyPr>
          <a:lstStyle/>
          <a:p>
            <a:r>
              <a:rPr lang="en-US" sz="1600" b="1" dirty="0">
                <a:solidFill>
                  <a:schemeClr val="bg1"/>
                </a:solidFill>
              </a:rPr>
              <a:t>Progressive Human Development Services</a:t>
            </a:r>
          </a:p>
          <a:p>
            <a:r>
              <a:rPr lang="en-US" dirty="0">
                <a:solidFill>
                  <a:schemeClr val="bg1"/>
                </a:solidFill>
              </a:rPr>
              <a:t>What is keeping you up at night?</a:t>
            </a:r>
          </a:p>
        </p:txBody>
      </p:sp>
      <p:pic>
        <p:nvPicPr>
          <p:cNvPr id="14" name="Picture 13" descr="Text, letter&#10;&#10;Description automatically generated">
            <a:extLst>
              <a:ext uri="{FF2B5EF4-FFF2-40B4-BE49-F238E27FC236}">
                <a16:creationId xmlns:a16="http://schemas.microsoft.com/office/drawing/2014/main" id="{05C5D95B-FE75-2991-1B52-908D787B3125}"/>
              </a:ext>
            </a:extLst>
          </p:cNvPr>
          <p:cNvPicPr>
            <a:picLocks noChangeAspect="1"/>
          </p:cNvPicPr>
          <p:nvPr/>
        </p:nvPicPr>
        <p:blipFill>
          <a:blip r:embed="rId3"/>
          <a:stretch>
            <a:fillRect/>
          </a:stretch>
        </p:blipFill>
        <p:spPr>
          <a:xfrm>
            <a:off x="5596246" y="469052"/>
            <a:ext cx="3248415" cy="4205395"/>
          </a:xfrm>
          <a:prstGeom prst="rect">
            <a:avLst/>
          </a:prstGeom>
        </p:spPr>
      </p:pic>
      <p:sp>
        <p:nvSpPr>
          <p:cNvPr id="15" name="TextBox 14">
            <a:extLst>
              <a:ext uri="{FF2B5EF4-FFF2-40B4-BE49-F238E27FC236}">
                <a16:creationId xmlns:a16="http://schemas.microsoft.com/office/drawing/2014/main" id="{FE5EC286-E65C-C8E2-CD32-15A95D8726A0}"/>
              </a:ext>
            </a:extLst>
          </p:cNvPr>
          <p:cNvSpPr txBox="1"/>
          <p:nvPr/>
        </p:nvSpPr>
        <p:spPr>
          <a:xfrm>
            <a:off x="266496" y="2978852"/>
            <a:ext cx="4649002" cy="923330"/>
          </a:xfrm>
          <a:prstGeom prst="rect">
            <a:avLst/>
          </a:prstGeom>
          <a:noFill/>
        </p:spPr>
        <p:txBody>
          <a:bodyPr wrap="square" rtlCol="0">
            <a:spAutoFit/>
          </a:bodyPr>
          <a:lstStyle/>
          <a:p>
            <a:r>
              <a:rPr lang="en-US" sz="1800" dirty="0"/>
              <a:t>Don’t miss it: Check out all the resources available to you from Progressive Human Development Services</a:t>
            </a:r>
          </a:p>
        </p:txBody>
      </p:sp>
    </p:spTree>
    <p:extLst>
      <p:ext uri="{BB962C8B-B14F-4D97-AF65-F5344CB8AC3E}">
        <p14:creationId xmlns:p14="http://schemas.microsoft.com/office/powerpoint/2010/main" val="617304451"/>
      </p:ext>
    </p:extLst>
  </p:cSld>
  <p:clrMapOvr>
    <a:masterClrMapping/>
  </p:clrMapOvr>
</p:sld>
</file>

<file path=ppt/theme/theme1.xml><?xml version="1.0" encoding="utf-8"?>
<a:theme xmlns:a="http://schemas.openxmlformats.org/drawingml/2006/main" name="Minimalist Business Slides by Slidesgo">
  <a:themeElements>
    <a:clrScheme name="Simple Light">
      <a:dk1>
        <a:srgbClr val="000000"/>
      </a:dk1>
      <a:lt1>
        <a:srgbClr val="F5F2EE"/>
      </a:lt1>
      <a:dk2>
        <a:srgbClr val="000000"/>
      </a:dk2>
      <a:lt2>
        <a:srgbClr val="EEEEEE"/>
      </a:lt2>
      <a:accent1>
        <a:srgbClr val="3F3533"/>
      </a:accent1>
      <a:accent2>
        <a:srgbClr val="3F3533"/>
      </a:accent2>
      <a:accent3>
        <a:srgbClr val="3F3533"/>
      </a:accent3>
      <a:accent4>
        <a:srgbClr val="3F3533"/>
      </a:accent4>
      <a:accent5>
        <a:srgbClr val="3F3533"/>
      </a:accent5>
      <a:accent6>
        <a:srgbClr val="3F3533"/>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1186</TotalTime>
  <Words>2078</Words>
  <Application>Microsoft Macintosh PowerPoint</Application>
  <PresentationFormat>On-screen Show (16:9)</PresentationFormat>
  <Paragraphs>178</Paragraphs>
  <Slides>20</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20</vt:i4>
      </vt:variant>
    </vt:vector>
  </HeadingPairs>
  <TitlesOfParts>
    <vt:vector size="29" baseType="lpstr">
      <vt:lpstr>Calibri</vt:lpstr>
      <vt:lpstr>Vidaloka</vt:lpstr>
      <vt:lpstr>Arial</vt:lpstr>
      <vt:lpstr>Montserrat</vt:lpstr>
      <vt:lpstr>Overpass ExtraBold</vt:lpstr>
      <vt:lpstr>Merriweather Light</vt:lpstr>
      <vt:lpstr>Source Sans Pro</vt:lpstr>
      <vt:lpstr>Symbol</vt:lpstr>
      <vt:lpstr>Minimalist Business Slides by Slidesgo</vt:lpstr>
      <vt:lpstr>6 Strategies  To Manage Turnover</vt:lpstr>
      <vt:lpstr>Welcome To The Resistance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4 – Be The Leader They Deserve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Psychology Of Resigning</dc:title>
  <cp:lastModifiedBy>David Wanner</cp:lastModifiedBy>
  <cp:revision>15</cp:revision>
  <dcterms:modified xsi:type="dcterms:W3CDTF">2022-11-03T17:02:53Z</dcterms:modified>
</cp:coreProperties>
</file>