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13"/>
  </p:notesMasterIdLst>
  <p:sldIdLst>
    <p:sldId id="256" r:id="rId2"/>
    <p:sldId id="257" r:id="rId3"/>
    <p:sldId id="258" r:id="rId4"/>
    <p:sldId id="311" r:id="rId5"/>
    <p:sldId id="312" r:id="rId6"/>
    <p:sldId id="313" r:id="rId7"/>
    <p:sldId id="314" r:id="rId8"/>
    <p:sldId id="315" r:id="rId9"/>
    <p:sldId id="329" r:id="rId10"/>
    <p:sldId id="327" r:id="rId11"/>
    <p:sldId id="321" r:id="rId12"/>
  </p:sldIdLst>
  <p:sldSz cx="9144000" cy="5143500" type="screen16x9"/>
  <p:notesSz cx="6858000" cy="9144000"/>
  <p:embeddedFontLst>
    <p:embeddedFont>
      <p:font typeface="Calibri" panose="020F0502020204030204" pitchFamily="34" charset="0"/>
      <p:regular r:id="rId14"/>
      <p:bold r:id="rId15"/>
      <p:italic r:id="rId16"/>
      <p:boldItalic r:id="rId17"/>
    </p:embeddedFont>
    <p:embeddedFont>
      <p:font typeface="Lato" panose="020F0502020204030203" pitchFamily="34" charset="0"/>
      <p:regular r:id="rId18"/>
      <p:bold r:id="rId19"/>
      <p:italic r:id="rId20"/>
      <p:boldItalic r:id="rId21"/>
    </p:embeddedFont>
    <p:embeddedFont>
      <p:font typeface="Montserrat" pitchFamily="2" charset="77"/>
      <p:regular r:id="rId22"/>
      <p:bold r:id="rId23"/>
      <p:italic r:id="rId24"/>
      <p:boldItalic r:id="rId25"/>
    </p:embeddedFont>
    <p:embeddedFont>
      <p:font typeface="Vidaloka" panose="02000504000000020004" pitchFamily="2" charset="0"/>
      <p:regular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81CDA3B-F755-45F9-B35A-1A43265CF732}">
  <a:tblStyle styleId="{C81CDA3B-F755-45F9-B35A-1A43265CF73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754"/>
  </p:normalViewPr>
  <p:slideViewPr>
    <p:cSldViewPr snapToGrid="0">
      <p:cViewPr varScale="1">
        <p:scale>
          <a:sx n="132" d="100"/>
          <a:sy n="132" d="100"/>
        </p:scale>
        <p:origin x="50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cc7554a049_0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cc7554a049_0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cf7a3c503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cf7a3c503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039975" y="1324500"/>
            <a:ext cx="70641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1040000" y="3377100"/>
            <a:ext cx="7064100" cy="441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cxnSp>
        <p:nvCxnSpPr>
          <p:cNvPr id="11" name="Google Shape;11;p2"/>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2" name="Google Shape;12;p2"/>
          <p:cNvCxnSpPr/>
          <p:nvPr/>
        </p:nvCxnSpPr>
        <p:spPr>
          <a:xfrm flipH="1">
            <a:off x="-257975" y="-72550"/>
            <a:ext cx="3047400" cy="13464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13" name="Google Shape;13;p2"/>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4" name="Google Shape;14;p2"/>
          <p:cNvCxnSpPr/>
          <p:nvPr/>
        </p:nvCxnSpPr>
        <p:spPr>
          <a:xfrm flipH="1">
            <a:off x="6467450" y="3935375"/>
            <a:ext cx="3047400" cy="13464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713225" y="445025"/>
            <a:ext cx="47115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4"/>
          <p:cNvSpPr txBox="1">
            <a:spLocks noGrp="1"/>
          </p:cNvSpPr>
          <p:nvPr>
            <p:ph type="body" idx="1"/>
          </p:nvPr>
        </p:nvSpPr>
        <p:spPr>
          <a:xfrm>
            <a:off x="713250" y="1272925"/>
            <a:ext cx="7717500" cy="3295800"/>
          </a:xfrm>
          <a:prstGeom prst="rect">
            <a:avLst/>
          </a:prstGeom>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1"/>
              </a:buClr>
              <a:buSzPts val="1800"/>
              <a:buFont typeface="Lato"/>
              <a:buChar char="●"/>
              <a:defRPr sz="1100"/>
            </a:lvl1pPr>
            <a:lvl2pPr marL="914400" lvl="1" indent="-317500">
              <a:spcBef>
                <a:spcPts val="0"/>
              </a:spcBef>
              <a:spcAft>
                <a:spcPts val="0"/>
              </a:spcAft>
              <a:buClr>
                <a:schemeClr val="dk1"/>
              </a:buClr>
              <a:buSzPts val="1400"/>
              <a:buFont typeface="Lato"/>
              <a:buChar char="○"/>
              <a:defRPr/>
            </a:lvl2pPr>
            <a:lvl3pPr marL="1371600" lvl="2" indent="-317500">
              <a:spcBef>
                <a:spcPts val="0"/>
              </a:spcBef>
              <a:spcAft>
                <a:spcPts val="0"/>
              </a:spcAft>
              <a:buClr>
                <a:schemeClr val="dk1"/>
              </a:buClr>
              <a:buSzPts val="1400"/>
              <a:buFont typeface="Lato"/>
              <a:buChar char="■"/>
              <a:defRPr/>
            </a:lvl3pPr>
            <a:lvl4pPr marL="1828800" lvl="3" indent="-317500">
              <a:spcBef>
                <a:spcPts val="0"/>
              </a:spcBef>
              <a:spcAft>
                <a:spcPts val="0"/>
              </a:spcAft>
              <a:buClr>
                <a:schemeClr val="dk1"/>
              </a:buClr>
              <a:buSzPts val="1400"/>
              <a:buFont typeface="Lato"/>
              <a:buChar char="●"/>
              <a:defRPr/>
            </a:lvl4pPr>
            <a:lvl5pPr marL="2286000" lvl="4" indent="-317500">
              <a:spcBef>
                <a:spcPts val="0"/>
              </a:spcBef>
              <a:spcAft>
                <a:spcPts val="0"/>
              </a:spcAft>
              <a:buClr>
                <a:schemeClr val="dk1"/>
              </a:buClr>
              <a:buSzPts val="1400"/>
              <a:buFont typeface="Lato"/>
              <a:buChar char="○"/>
              <a:defRPr/>
            </a:lvl5pPr>
            <a:lvl6pPr marL="2743200" lvl="5" indent="-317500">
              <a:spcBef>
                <a:spcPts val="0"/>
              </a:spcBef>
              <a:spcAft>
                <a:spcPts val="0"/>
              </a:spcAft>
              <a:buClr>
                <a:schemeClr val="dk1"/>
              </a:buClr>
              <a:buSzPts val="1400"/>
              <a:buFont typeface="Lato"/>
              <a:buChar char="■"/>
              <a:defRPr/>
            </a:lvl6pPr>
            <a:lvl7pPr marL="3200400" lvl="6" indent="-317500">
              <a:spcBef>
                <a:spcPts val="0"/>
              </a:spcBef>
              <a:spcAft>
                <a:spcPts val="0"/>
              </a:spcAft>
              <a:buClr>
                <a:schemeClr val="dk1"/>
              </a:buClr>
              <a:buSzPts val="1400"/>
              <a:buFont typeface="Lato"/>
              <a:buChar char="●"/>
              <a:defRPr/>
            </a:lvl7pPr>
            <a:lvl8pPr marL="3657600" lvl="7" indent="-317500">
              <a:spcBef>
                <a:spcPts val="0"/>
              </a:spcBef>
              <a:spcAft>
                <a:spcPts val="0"/>
              </a:spcAft>
              <a:buClr>
                <a:schemeClr val="dk1"/>
              </a:buClr>
              <a:buSzPts val="1400"/>
              <a:buFont typeface="Lato"/>
              <a:buChar char="○"/>
              <a:defRPr/>
            </a:lvl8pPr>
            <a:lvl9pPr marL="4114800" lvl="8" indent="-317500">
              <a:spcBef>
                <a:spcPts val="0"/>
              </a:spcBef>
              <a:spcAft>
                <a:spcPts val="0"/>
              </a:spcAft>
              <a:buClr>
                <a:schemeClr val="dk1"/>
              </a:buClr>
              <a:buSzPts val="1400"/>
              <a:buFont typeface="Lato"/>
              <a:buChar char="■"/>
              <a:defRPr/>
            </a:lvl9pPr>
          </a:lstStyle>
          <a:p>
            <a:endParaRPr/>
          </a:p>
        </p:txBody>
      </p:sp>
      <p:cxnSp>
        <p:nvCxnSpPr>
          <p:cNvPr id="26" name="Google Shape;26;p4"/>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7" name="Google Shape;27;p4"/>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8" name="Google Shape;28;p4"/>
          <p:cNvCxnSpPr/>
          <p:nvPr/>
        </p:nvCxnSpPr>
        <p:spPr>
          <a:xfrm>
            <a:off x="6884900" y="-113600"/>
            <a:ext cx="2565600" cy="13062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713225" y="445025"/>
            <a:ext cx="56811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 name="Google Shape;31;p5"/>
          <p:cNvSpPr txBox="1">
            <a:spLocks noGrp="1"/>
          </p:cNvSpPr>
          <p:nvPr>
            <p:ph type="subTitle" idx="1"/>
          </p:nvPr>
        </p:nvSpPr>
        <p:spPr>
          <a:xfrm>
            <a:off x="5038975" y="264902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Vidaloka"/>
              <a:buNone/>
              <a:defRPr sz="2400">
                <a:solidFill>
                  <a:schemeClr val="accent1"/>
                </a:solidFill>
                <a:latin typeface="Vidaloka"/>
                <a:ea typeface="Vidaloka"/>
                <a:cs typeface="Vidaloka"/>
                <a:sym typeface="Vidaloka"/>
              </a:defRPr>
            </a:lvl1pPr>
            <a:lvl2pPr lvl="1" algn="ctr" rtl="0">
              <a:spcBef>
                <a:spcPts val="0"/>
              </a:spcBef>
              <a:spcAft>
                <a:spcPts val="0"/>
              </a:spcAft>
              <a:buSzPts val="2400"/>
              <a:buFont typeface="Vidaloka"/>
              <a:buNone/>
              <a:defRPr sz="2400" b="1">
                <a:latin typeface="Vidaloka"/>
                <a:ea typeface="Vidaloka"/>
                <a:cs typeface="Vidaloka"/>
                <a:sym typeface="Vidaloka"/>
              </a:defRPr>
            </a:lvl2pPr>
            <a:lvl3pPr lvl="2" algn="ctr" rtl="0">
              <a:spcBef>
                <a:spcPts val="0"/>
              </a:spcBef>
              <a:spcAft>
                <a:spcPts val="0"/>
              </a:spcAft>
              <a:buSzPts val="2400"/>
              <a:buFont typeface="Vidaloka"/>
              <a:buNone/>
              <a:defRPr sz="2400" b="1">
                <a:latin typeface="Vidaloka"/>
                <a:ea typeface="Vidaloka"/>
                <a:cs typeface="Vidaloka"/>
                <a:sym typeface="Vidaloka"/>
              </a:defRPr>
            </a:lvl3pPr>
            <a:lvl4pPr lvl="3" algn="ctr" rtl="0">
              <a:spcBef>
                <a:spcPts val="0"/>
              </a:spcBef>
              <a:spcAft>
                <a:spcPts val="0"/>
              </a:spcAft>
              <a:buSzPts val="2400"/>
              <a:buFont typeface="Vidaloka"/>
              <a:buNone/>
              <a:defRPr sz="2400" b="1">
                <a:latin typeface="Vidaloka"/>
                <a:ea typeface="Vidaloka"/>
                <a:cs typeface="Vidaloka"/>
                <a:sym typeface="Vidaloka"/>
              </a:defRPr>
            </a:lvl4pPr>
            <a:lvl5pPr lvl="4" algn="ctr" rtl="0">
              <a:spcBef>
                <a:spcPts val="0"/>
              </a:spcBef>
              <a:spcAft>
                <a:spcPts val="0"/>
              </a:spcAft>
              <a:buSzPts val="2400"/>
              <a:buFont typeface="Vidaloka"/>
              <a:buNone/>
              <a:defRPr sz="2400" b="1">
                <a:latin typeface="Vidaloka"/>
                <a:ea typeface="Vidaloka"/>
                <a:cs typeface="Vidaloka"/>
                <a:sym typeface="Vidaloka"/>
              </a:defRPr>
            </a:lvl5pPr>
            <a:lvl6pPr lvl="5" algn="ctr" rtl="0">
              <a:spcBef>
                <a:spcPts val="0"/>
              </a:spcBef>
              <a:spcAft>
                <a:spcPts val="0"/>
              </a:spcAft>
              <a:buSzPts val="2400"/>
              <a:buFont typeface="Vidaloka"/>
              <a:buNone/>
              <a:defRPr sz="2400" b="1">
                <a:latin typeface="Vidaloka"/>
                <a:ea typeface="Vidaloka"/>
                <a:cs typeface="Vidaloka"/>
                <a:sym typeface="Vidaloka"/>
              </a:defRPr>
            </a:lvl6pPr>
            <a:lvl7pPr lvl="6" algn="ctr" rtl="0">
              <a:spcBef>
                <a:spcPts val="0"/>
              </a:spcBef>
              <a:spcAft>
                <a:spcPts val="0"/>
              </a:spcAft>
              <a:buSzPts val="2400"/>
              <a:buFont typeface="Vidaloka"/>
              <a:buNone/>
              <a:defRPr sz="2400" b="1">
                <a:latin typeface="Vidaloka"/>
                <a:ea typeface="Vidaloka"/>
                <a:cs typeface="Vidaloka"/>
                <a:sym typeface="Vidaloka"/>
              </a:defRPr>
            </a:lvl7pPr>
            <a:lvl8pPr lvl="7" algn="ctr" rtl="0">
              <a:spcBef>
                <a:spcPts val="0"/>
              </a:spcBef>
              <a:spcAft>
                <a:spcPts val="0"/>
              </a:spcAft>
              <a:buSzPts val="2400"/>
              <a:buFont typeface="Vidaloka"/>
              <a:buNone/>
              <a:defRPr sz="2400" b="1">
                <a:latin typeface="Vidaloka"/>
                <a:ea typeface="Vidaloka"/>
                <a:cs typeface="Vidaloka"/>
                <a:sym typeface="Vidaloka"/>
              </a:defRPr>
            </a:lvl8pPr>
            <a:lvl9pPr lvl="8" algn="ctr" rtl="0">
              <a:spcBef>
                <a:spcPts val="0"/>
              </a:spcBef>
              <a:spcAft>
                <a:spcPts val="0"/>
              </a:spcAft>
              <a:buSzPts val="2400"/>
              <a:buFont typeface="Vidaloka"/>
              <a:buNone/>
              <a:defRPr sz="2400" b="1">
                <a:latin typeface="Vidaloka"/>
                <a:ea typeface="Vidaloka"/>
                <a:cs typeface="Vidaloka"/>
                <a:sym typeface="Vidaloka"/>
              </a:defRPr>
            </a:lvl9pPr>
          </a:lstStyle>
          <a:p>
            <a:endParaRPr/>
          </a:p>
        </p:txBody>
      </p:sp>
      <p:sp>
        <p:nvSpPr>
          <p:cNvPr id="32" name="Google Shape;32;p5"/>
          <p:cNvSpPr txBox="1">
            <a:spLocks noGrp="1"/>
          </p:cNvSpPr>
          <p:nvPr>
            <p:ph type="subTitle" idx="2"/>
          </p:nvPr>
        </p:nvSpPr>
        <p:spPr>
          <a:xfrm>
            <a:off x="5038975" y="2961200"/>
            <a:ext cx="2486100" cy="90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3" name="Google Shape;33;p5"/>
          <p:cNvSpPr txBox="1">
            <a:spLocks noGrp="1"/>
          </p:cNvSpPr>
          <p:nvPr>
            <p:ph type="subTitle" idx="3"/>
          </p:nvPr>
        </p:nvSpPr>
        <p:spPr>
          <a:xfrm>
            <a:off x="1693175" y="264902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Vidaloka"/>
              <a:buNone/>
              <a:defRPr sz="2400">
                <a:solidFill>
                  <a:schemeClr val="accent1"/>
                </a:solidFill>
                <a:latin typeface="Vidaloka"/>
                <a:ea typeface="Vidaloka"/>
                <a:cs typeface="Vidaloka"/>
                <a:sym typeface="Vidaloka"/>
              </a:defRPr>
            </a:lvl1pPr>
            <a:lvl2pPr lvl="1" algn="ctr" rtl="0">
              <a:spcBef>
                <a:spcPts val="0"/>
              </a:spcBef>
              <a:spcAft>
                <a:spcPts val="0"/>
              </a:spcAft>
              <a:buSzPts val="2400"/>
              <a:buFont typeface="Vidaloka"/>
              <a:buNone/>
              <a:defRPr sz="2400" b="1">
                <a:latin typeface="Vidaloka"/>
                <a:ea typeface="Vidaloka"/>
                <a:cs typeface="Vidaloka"/>
                <a:sym typeface="Vidaloka"/>
              </a:defRPr>
            </a:lvl2pPr>
            <a:lvl3pPr lvl="2" algn="ctr" rtl="0">
              <a:spcBef>
                <a:spcPts val="0"/>
              </a:spcBef>
              <a:spcAft>
                <a:spcPts val="0"/>
              </a:spcAft>
              <a:buSzPts val="2400"/>
              <a:buFont typeface="Vidaloka"/>
              <a:buNone/>
              <a:defRPr sz="2400" b="1">
                <a:latin typeface="Vidaloka"/>
                <a:ea typeface="Vidaloka"/>
                <a:cs typeface="Vidaloka"/>
                <a:sym typeface="Vidaloka"/>
              </a:defRPr>
            </a:lvl3pPr>
            <a:lvl4pPr lvl="3" algn="ctr" rtl="0">
              <a:spcBef>
                <a:spcPts val="0"/>
              </a:spcBef>
              <a:spcAft>
                <a:spcPts val="0"/>
              </a:spcAft>
              <a:buSzPts val="2400"/>
              <a:buFont typeface="Vidaloka"/>
              <a:buNone/>
              <a:defRPr sz="2400" b="1">
                <a:latin typeface="Vidaloka"/>
                <a:ea typeface="Vidaloka"/>
                <a:cs typeface="Vidaloka"/>
                <a:sym typeface="Vidaloka"/>
              </a:defRPr>
            </a:lvl4pPr>
            <a:lvl5pPr lvl="4" algn="ctr" rtl="0">
              <a:spcBef>
                <a:spcPts val="0"/>
              </a:spcBef>
              <a:spcAft>
                <a:spcPts val="0"/>
              </a:spcAft>
              <a:buSzPts val="2400"/>
              <a:buFont typeface="Vidaloka"/>
              <a:buNone/>
              <a:defRPr sz="2400" b="1">
                <a:latin typeface="Vidaloka"/>
                <a:ea typeface="Vidaloka"/>
                <a:cs typeface="Vidaloka"/>
                <a:sym typeface="Vidaloka"/>
              </a:defRPr>
            </a:lvl5pPr>
            <a:lvl6pPr lvl="5" algn="ctr" rtl="0">
              <a:spcBef>
                <a:spcPts val="0"/>
              </a:spcBef>
              <a:spcAft>
                <a:spcPts val="0"/>
              </a:spcAft>
              <a:buSzPts val="2400"/>
              <a:buFont typeface="Vidaloka"/>
              <a:buNone/>
              <a:defRPr sz="2400" b="1">
                <a:latin typeface="Vidaloka"/>
                <a:ea typeface="Vidaloka"/>
                <a:cs typeface="Vidaloka"/>
                <a:sym typeface="Vidaloka"/>
              </a:defRPr>
            </a:lvl6pPr>
            <a:lvl7pPr lvl="6" algn="ctr" rtl="0">
              <a:spcBef>
                <a:spcPts val="0"/>
              </a:spcBef>
              <a:spcAft>
                <a:spcPts val="0"/>
              </a:spcAft>
              <a:buSzPts val="2400"/>
              <a:buFont typeface="Vidaloka"/>
              <a:buNone/>
              <a:defRPr sz="2400" b="1">
                <a:latin typeface="Vidaloka"/>
                <a:ea typeface="Vidaloka"/>
                <a:cs typeface="Vidaloka"/>
                <a:sym typeface="Vidaloka"/>
              </a:defRPr>
            </a:lvl7pPr>
            <a:lvl8pPr lvl="7" algn="ctr" rtl="0">
              <a:spcBef>
                <a:spcPts val="0"/>
              </a:spcBef>
              <a:spcAft>
                <a:spcPts val="0"/>
              </a:spcAft>
              <a:buSzPts val="2400"/>
              <a:buFont typeface="Vidaloka"/>
              <a:buNone/>
              <a:defRPr sz="2400" b="1">
                <a:latin typeface="Vidaloka"/>
                <a:ea typeface="Vidaloka"/>
                <a:cs typeface="Vidaloka"/>
                <a:sym typeface="Vidaloka"/>
              </a:defRPr>
            </a:lvl8pPr>
            <a:lvl9pPr lvl="8" algn="ctr" rtl="0">
              <a:spcBef>
                <a:spcPts val="0"/>
              </a:spcBef>
              <a:spcAft>
                <a:spcPts val="0"/>
              </a:spcAft>
              <a:buSzPts val="2400"/>
              <a:buFont typeface="Vidaloka"/>
              <a:buNone/>
              <a:defRPr sz="2400" b="1">
                <a:latin typeface="Vidaloka"/>
                <a:ea typeface="Vidaloka"/>
                <a:cs typeface="Vidaloka"/>
                <a:sym typeface="Vidaloka"/>
              </a:defRPr>
            </a:lvl9pPr>
          </a:lstStyle>
          <a:p>
            <a:endParaRPr/>
          </a:p>
        </p:txBody>
      </p:sp>
      <p:sp>
        <p:nvSpPr>
          <p:cNvPr id="34" name="Google Shape;34;p5"/>
          <p:cNvSpPr txBox="1">
            <a:spLocks noGrp="1"/>
          </p:cNvSpPr>
          <p:nvPr>
            <p:ph type="subTitle" idx="4"/>
          </p:nvPr>
        </p:nvSpPr>
        <p:spPr>
          <a:xfrm>
            <a:off x="1693175" y="2961200"/>
            <a:ext cx="2486100" cy="90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cxnSp>
        <p:nvCxnSpPr>
          <p:cNvPr id="35" name="Google Shape;35;p5"/>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36" name="Google Shape;36;p5"/>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37" name="Google Shape;37;p5"/>
          <p:cNvCxnSpPr/>
          <p:nvPr/>
        </p:nvCxnSpPr>
        <p:spPr>
          <a:xfrm flipH="1">
            <a:off x="6935750" y="3931325"/>
            <a:ext cx="2549400" cy="13545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5"/>
        <p:cNvGrpSpPr/>
        <p:nvPr/>
      </p:nvGrpSpPr>
      <p:grpSpPr>
        <a:xfrm>
          <a:off x="0" y="0"/>
          <a:ext cx="0" cy="0"/>
          <a:chOff x="0" y="0"/>
          <a:chExt cx="0" cy="0"/>
        </a:xfrm>
      </p:grpSpPr>
      <p:sp>
        <p:nvSpPr>
          <p:cNvPr id="66" name="Google Shape;66;p11"/>
          <p:cNvSpPr txBox="1">
            <a:spLocks noGrp="1"/>
          </p:cNvSpPr>
          <p:nvPr>
            <p:ph type="title" hasCustomPrompt="1"/>
          </p:nvPr>
        </p:nvSpPr>
        <p:spPr>
          <a:xfrm>
            <a:off x="713225" y="1497763"/>
            <a:ext cx="7717500" cy="16443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12000">
                <a:solidFill>
                  <a:schemeClr val="accent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7" name="Google Shape;67;p11"/>
          <p:cNvSpPr txBox="1">
            <a:spLocks noGrp="1"/>
          </p:cNvSpPr>
          <p:nvPr>
            <p:ph type="subTitle" idx="1"/>
          </p:nvPr>
        </p:nvSpPr>
        <p:spPr>
          <a:xfrm>
            <a:off x="1514325" y="3278788"/>
            <a:ext cx="6120300" cy="375000"/>
          </a:xfrm>
          <a:prstGeom prst="rect">
            <a:avLst/>
          </a:prstGeom>
        </p:spPr>
        <p:txBody>
          <a:bodyPr spcFirstLastPara="1" wrap="square" lIns="91425" tIns="91425" rIns="91425" bIns="91425" anchor="t" anchorCtr="0">
            <a:noAutofit/>
          </a:bodyPr>
          <a:lstStyle>
            <a:lvl1pPr lvl="0" algn="ctr">
              <a:spcBef>
                <a:spcPts val="0"/>
              </a:spcBef>
              <a:spcAft>
                <a:spcPts val="0"/>
              </a:spcAft>
              <a:buSzPts val="1600"/>
              <a:buNone/>
              <a:defRPr sz="1600"/>
            </a:lvl1pPr>
            <a:lvl2pPr lvl="1" algn="ctr">
              <a:spcBef>
                <a:spcPts val="0"/>
              </a:spcBef>
              <a:spcAft>
                <a:spcPts val="0"/>
              </a:spcAft>
              <a:buSzPts val="1600"/>
              <a:buNone/>
              <a:defRPr sz="1600"/>
            </a:lvl2pPr>
            <a:lvl3pPr lvl="2" algn="ctr">
              <a:spcBef>
                <a:spcPts val="0"/>
              </a:spcBef>
              <a:spcAft>
                <a:spcPts val="0"/>
              </a:spcAft>
              <a:buSzPts val="1600"/>
              <a:buNone/>
              <a:defRPr sz="1600"/>
            </a:lvl3pPr>
            <a:lvl4pPr lvl="3" algn="ctr">
              <a:spcBef>
                <a:spcPts val="0"/>
              </a:spcBef>
              <a:spcAft>
                <a:spcPts val="0"/>
              </a:spcAft>
              <a:buSzPts val="1600"/>
              <a:buNone/>
              <a:defRPr sz="1600"/>
            </a:lvl4pPr>
            <a:lvl5pPr lvl="4" algn="ctr">
              <a:spcBef>
                <a:spcPts val="0"/>
              </a:spcBef>
              <a:spcAft>
                <a:spcPts val="0"/>
              </a:spcAft>
              <a:buSzPts val="1600"/>
              <a:buNone/>
              <a:defRPr sz="1600"/>
            </a:lvl5pPr>
            <a:lvl6pPr lvl="5" algn="ctr">
              <a:spcBef>
                <a:spcPts val="0"/>
              </a:spcBef>
              <a:spcAft>
                <a:spcPts val="0"/>
              </a:spcAft>
              <a:buSzPts val="1600"/>
              <a:buNone/>
              <a:defRPr sz="1600"/>
            </a:lvl6pPr>
            <a:lvl7pPr lvl="6" algn="ctr">
              <a:spcBef>
                <a:spcPts val="0"/>
              </a:spcBef>
              <a:spcAft>
                <a:spcPts val="0"/>
              </a:spcAft>
              <a:buSzPts val="1600"/>
              <a:buNone/>
              <a:defRPr sz="1600"/>
            </a:lvl7pPr>
            <a:lvl8pPr lvl="7" algn="ctr">
              <a:spcBef>
                <a:spcPts val="0"/>
              </a:spcBef>
              <a:spcAft>
                <a:spcPts val="0"/>
              </a:spcAft>
              <a:buSzPts val="1600"/>
              <a:buNone/>
              <a:defRPr sz="1600"/>
            </a:lvl8pPr>
            <a:lvl9pPr lvl="8" algn="ctr">
              <a:spcBef>
                <a:spcPts val="0"/>
              </a:spcBef>
              <a:spcAft>
                <a:spcPts val="0"/>
              </a:spcAft>
              <a:buSzPts val="1600"/>
              <a:buNone/>
              <a:defRPr sz="1600"/>
            </a:lvl9pPr>
          </a:lstStyle>
          <a:p>
            <a:endParaRPr/>
          </a:p>
        </p:txBody>
      </p:sp>
      <p:cxnSp>
        <p:nvCxnSpPr>
          <p:cNvPr id="68" name="Google Shape;68;p11"/>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69" name="Google Shape;69;p11"/>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70" name="Google Shape;70;p11"/>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71" name="Google Shape;71;p11"/>
          <p:cNvCxnSpPr/>
          <p:nvPr/>
        </p:nvCxnSpPr>
        <p:spPr>
          <a:xfrm>
            <a:off x="7441150"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able of Content">
  <p:cSld name="CUSTOM">
    <p:spTree>
      <p:nvGrpSpPr>
        <p:cNvPr id="1" name="Shape 73"/>
        <p:cNvGrpSpPr/>
        <p:nvPr/>
      </p:nvGrpSpPr>
      <p:grpSpPr>
        <a:xfrm>
          <a:off x="0" y="0"/>
          <a:ext cx="0" cy="0"/>
          <a:chOff x="0" y="0"/>
          <a:chExt cx="0" cy="0"/>
        </a:xfrm>
      </p:grpSpPr>
      <p:sp>
        <p:nvSpPr>
          <p:cNvPr id="74" name="Google Shape;74;p13"/>
          <p:cNvSpPr txBox="1">
            <a:spLocks noGrp="1"/>
          </p:cNvSpPr>
          <p:nvPr>
            <p:ph type="title"/>
          </p:nvPr>
        </p:nvSpPr>
        <p:spPr>
          <a:xfrm>
            <a:off x="713225" y="445025"/>
            <a:ext cx="35838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75" name="Google Shape;75;p13"/>
          <p:cNvSpPr txBox="1">
            <a:spLocks noGrp="1"/>
          </p:cNvSpPr>
          <p:nvPr>
            <p:ph type="subTitle" idx="1"/>
          </p:nvPr>
        </p:nvSpPr>
        <p:spPr>
          <a:xfrm>
            <a:off x="5001000" y="194292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76" name="Google Shape;76;p13"/>
          <p:cNvSpPr txBox="1">
            <a:spLocks noGrp="1"/>
          </p:cNvSpPr>
          <p:nvPr>
            <p:ph type="subTitle" idx="2"/>
          </p:nvPr>
        </p:nvSpPr>
        <p:spPr>
          <a:xfrm>
            <a:off x="5001000" y="2255100"/>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77" name="Google Shape;77;p13"/>
          <p:cNvSpPr txBox="1">
            <a:spLocks noGrp="1"/>
          </p:cNvSpPr>
          <p:nvPr>
            <p:ph type="subTitle" idx="3"/>
          </p:nvPr>
        </p:nvSpPr>
        <p:spPr>
          <a:xfrm>
            <a:off x="1655200" y="194292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78" name="Google Shape;78;p13"/>
          <p:cNvSpPr txBox="1">
            <a:spLocks noGrp="1"/>
          </p:cNvSpPr>
          <p:nvPr>
            <p:ph type="subTitle" idx="4"/>
          </p:nvPr>
        </p:nvSpPr>
        <p:spPr>
          <a:xfrm>
            <a:off x="1655200" y="2255100"/>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79" name="Google Shape;79;p13"/>
          <p:cNvSpPr txBox="1">
            <a:spLocks noGrp="1"/>
          </p:cNvSpPr>
          <p:nvPr>
            <p:ph type="subTitle" idx="5"/>
          </p:nvPr>
        </p:nvSpPr>
        <p:spPr>
          <a:xfrm>
            <a:off x="5001000" y="37239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80" name="Google Shape;80;p13"/>
          <p:cNvSpPr txBox="1">
            <a:spLocks noGrp="1"/>
          </p:cNvSpPr>
          <p:nvPr>
            <p:ph type="subTitle" idx="6"/>
          </p:nvPr>
        </p:nvSpPr>
        <p:spPr>
          <a:xfrm>
            <a:off x="5001000" y="4036125"/>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81" name="Google Shape;81;p13"/>
          <p:cNvSpPr txBox="1">
            <a:spLocks noGrp="1"/>
          </p:cNvSpPr>
          <p:nvPr>
            <p:ph type="subTitle" idx="7"/>
          </p:nvPr>
        </p:nvSpPr>
        <p:spPr>
          <a:xfrm>
            <a:off x="1655200" y="37239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82" name="Google Shape;82;p13"/>
          <p:cNvSpPr txBox="1">
            <a:spLocks noGrp="1"/>
          </p:cNvSpPr>
          <p:nvPr>
            <p:ph type="subTitle" idx="8"/>
          </p:nvPr>
        </p:nvSpPr>
        <p:spPr>
          <a:xfrm>
            <a:off x="1655250" y="4036125"/>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83" name="Google Shape;83;p13"/>
          <p:cNvSpPr txBox="1">
            <a:spLocks noGrp="1"/>
          </p:cNvSpPr>
          <p:nvPr>
            <p:ph type="title" idx="9" hasCustomPrompt="1"/>
          </p:nvPr>
        </p:nvSpPr>
        <p:spPr>
          <a:xfrm>
            <a:off x="2378650" y="1303588"/>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sp>
        <p:nvSpPr>
          <p:cNvPr id="84" name="Google Shape;84;p13"/>
          <p:cNvSpPr txBox="1">
            <a:spLocks noGrp="1"/>
          </p:cNvSpPr>
          <p:nvPr>
            <p:ph type="title" idx="13" hasCustomPrompt="1"/>
          </p:nvPr>
        </p:nvSpPr>
        <p:spPr>
          <a:xfrm>
            <a:off x="5724450" y="1303588"/>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sp>
        <p:nvSpPr>
          <p:cNvPr id="85" name="Google Shape;85;p13"/>
          <p:cNvSpPr txBox="1">
            <a:spLocks noGrp="1"/>
          </p:cNvSpPr>
          <p:nvPr>
            <p:ph type="title" idx="14" hasCustomPrompt="1"/>
          </p:nvPr>
        </p:nvSpPr>
        <p:spPr>
          <a:xfrm>
            <a:off x="2378700" y="3082738"/>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sp>
        <p:nvSpPr>
          <p:cNvPr id="86" name="Google Shape;86;p13"/>
          <p:cNvSpPr txBox="1">
            <a:spLocks noGrp="1"/>
          </p:cNvSpPr>
          <p:nvPr>
            <p:ph type="title" idx="15" hasCustomPrompt="1"/>
          </p:nvPr>
        </p:nvSpPr>
        <p:spPr>
          <a:xfrm>
            <a:off x="5724450" y="3082738"/>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cxnSp>
        <p:nvCxnSpPr>
          <p:cNvPr id="87" name="Google Shape;87;p13"/>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88" name="Google Shape;88;p13"/>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104"/>
        <p:cNvGrpSpPr/>
        <p:nvPr/>
      </p:nvGrpSpPr>
      <p:grpSpPr>
        <a:xfrm>
          <a:off x="0" y="0"/>
          <a:ext cx="0" cy="0"/>
          <a:chOff x="0" y="0"/>
          <a:chExt cx="0" cy="0"/>
        </a:xfrm>
      </p:grpSpPr>
      <p:sp>
        <p:nvSpPr>
          <p:cNvPr id="105" name="Google Shape;105;p17"/>
          <p:cNvSpPr txBox="1">
            <a:spLocks noGrp="1"/>
          </p:cNvSpPr>
          <p:nvPr>
            <p:ph type="title"/>
          </p:nvPr>
        </p:nvSpPr>
        <p:spPr>
          <a:xfrm>
            <a:off x="4956100" y="2467375"/>
            <a:ext cx="2475300" cy="6489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600"/>
              <a:buNone/>
              <a:defRPr sz="35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106" name="Google Shape;106;p17"/>
          <p:cNvSpPr txBox="1">
            <a:spLocks noGrp="1"/>
          </p:cNvSpPr>
          <p:nvPr>
            <p:ph type="title" idx="2" hasCustomPrompt="1"/>
          </p:nvPr>
        </p:nvSpPr>
        <p:spPr>
          <a:xfrm>
            <a:off x="4956100" y="1402325"/>
            <a:ext cx="1650900" cy="9783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7000">
                <a:solidFill>
                  <a:schemeClr val="accent1"/>
                </a:solidFill>
              </a:defRPr>
            </a:lvl1pPr>
            <a:lvl2pPr lvl="1" rtl="0">
              <a:spcBef>
                <a:spcPts val="0"/>
              </a:spcBef>
              <a:spcAft>
                <a:spcPts val="0"/>
              </a:spcAft>
              <a:buSzPts val="6000"/>
              <a:buNone/>
              <a:defRPr sz="6000" b="1"/>
            </a:lvl2pPr>
            <a:lvl3pPr lvl="2" rtl="0">
              <a:spcBef>
                <a:spcPts val="0"/>
              </a:spcBef>
              <a:spcAft>
                <a:spcPts val="0"/>
              </a:spcAft>
              <a:buSzPts val="6000"/>
              <a:buNone/>
              <a:defRPr sz="6000" b="1"/>
            </a:lvl3pPr>
            <a:lvl4pPr lvl="3" rtl="0">
              <a:spcBef>
                <a:spcPts val="0"/>
              </a:spcBef>
              <a:spcAft>
                <a:spcPts val="0"/>
              </a:spcAft>
              <a:buSzPts val="6000"/>
              <a:buNone/>
              <a:defRPr sz="6000" b="1"/>
            </a:lvl4pPr>
            <a:lvl5pPr lvl="4" rtl="0">
              <a:spcBef>
                <a:spcPts val="0"/>
              </a:spcBef>
              <a:spcAft>
                <a:spcPts val="0"/>
              </a:spcAft>
              <a:buSzPts val="6000"/>
              <a:buNone/>
              <a:defRPr sz="6000" b="1"/>
            </a:lvl5pPr>
            <a:lvl6pPr lvl="5" rtl="0">
              <a:spcBef>
                <a:spcPts val="0"/>
              </a:spcBef>
              <a:spcAft>
                <a:spcPts val="0"/>
              </a:spcAft>
              <a:buSzPts val="6000"/>
              <a:buNone/>
              <a:defRPr sz="6000" b="1"/>
            </a:lvl6pPr>
            <a:lvl7pPr lvl="6" rtl="0">
              <a:spcBef>
                <a:spcPts val="0"/>
              </a:spcBef>
              <a:spcAft>
                <a:spcPts val="0"/>
              </a:spcAft>
              <a:buSzPts val="6000"/>
              <a:buNone/>
              <a:defRPr sz="6000" b="1"/>
            </a:lvl7pPr>
            <a:lvl8pPr lvl="7" rtl="0">
              <a:spcBef>
                <a:spcPts val="0"/>
              </a:spcBef>
              <a:spcAft>
                <a:spcPts val="0"/>
              </a:spcAft>
              <a:buSzPts val="6000"/>
              <a:buNone/>
              <a:defRPr sz="6000" b="1"/>
            </a:lvl8pPr>
            <a:lvl9pPr lvl="8" rtl="0">
              <a:spcBef>
                <a:spcPts val="0"/>
              </a:spcBef>
              <a:spcAft>
                <a:spcPts val="0"/>
              </a:spcAft>
              <a:buSzPts val="6000"/>
              <a:buNone/>
              <a:defRPr sz="6000" b="1"/>
            </a:lvl9pPr>
          </a:lstStyle>
          <a:p>
            <a:r>
              <a:t>xx%</a:t>
            </a:r>
          </a:p>
        </p:txBody>
      </p:sp>
      <p:sp>
        <p:nvSpPr>
          <p:cNvPr id="107" name="Google Shape;107;p17"/>
          <p:cNvSpPr txBox="1">
            <a:spLocks noGrp="1"/>
          </p:cNvSpPr>
          <p:nvPr>
            <p:ph type="subTitle" idx="1"/>
          </p:nvPr>
        </p:nvSpPr>
        <p:spPr>
          <a:xfrm>
            <a:off x="4956100" y="3116275"/>
            <a:ext cx="2475300" cy="624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cxnSp>
        <p:nvCxnSpPr>
          <p:cNvPr id="108" name="Google Shape;108;p17"/>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09" name="Google Shape;109;p17"/>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10" name="Google Shape;110;p17"/>
          <p:cNvCxnSpPr/>
          <p:nvPr/>
        </p:nvCxnSpPr>
        <p:spPr>
          <a:xfrm>
            <a:off x="-209600" y="2402450"/>
            <a:ext cx="3144300" cy="27897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p:cSld name="CUSTOM_10">
    <p:spTree>
      <p:nvGrpSpPr>
        <p:cNvPr id="1" name="Shape 229"/>
        <p:cNvGrpSpPr/>
        <p:nvPr/>
      </p:nvGrpSpPr>
      <p:grpSpPr>
        <a:xfrm>
          <a:off x="0" y="0"/>
          <a:ext cx="0" cy="0"/>
          <a:chOff x="0" y="0"/>
          <a:chExt cx="0" cy="0"/>
        </a:xfrm>
      </p:grpSpPr>
      <p:cxnSp>
        <p:nvCxnSpPr>
          <p:cNvPr id="230" name="Google Shape;230;p31"/>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31" name="Google Shape;231;p31"/>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1">
  <p:cSld name="CUSTOM_10_1">
    <p:spTree>
      <p:nvGrpSpPr>
        <p:cNvPr id="1" name="Shape 232"/>
        <p:cNvGrpSpPr/>
        <p:nvPr/>
      </p:nvGrpSpPr>
      <p:grpSpPr>
        <a:xfrm>
          <a:off x="0" y="0"/>
          <a:ext cx="0" cy="0"/>
          <a:chOff x="0" y="0"/>
          <a:chExt cx="0" cy="0"/>
        </a:xfrm>
      </p:grpSpPr>
      <p:cxnSp>
        <p:nvCxnSpPr>
          <p:cNvPr id="233" name="Google Shape;233;p32"/>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34" name="Google Shape;234;p32"/>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35" name="Google Shape;235;p32"/>
          <p:cNvCxnSpPr/>
          <p:nvPr/>
        </p:nvCxnSpPr>
        <p:spPr>
          <a:xfrm>
            <a:off x="7434175" y="-125600"/>
            <a:ext cx="1993200" cy="13302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236" name="Google Shape;236;p32"/>
          <p:cNvCxnSpPr/>
          <p:nvPr/>
        </p:nvCxnSpPr>
        <p:spPr>
          <a:xfrm>
            <a:off x="-147275" y="3943475"/>
            <a:ext cx="1993200" cy="13302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2">
  <p:cSld name="CUSTOM_10_1_1">
    <p:spTree>
      <p:nvGrpSpPr>
        <p:cNvPr id="1" name="Shape 237"/>
        <p:cNvGrpSpPr/>
        <p:nvPr/>
      </p:nvGrpSpPr>
      <p:grpSpPr>
        <a:xfrm>
          <a:off x="0" y="0"/>
          <a:ext cx="0" cy="0"/>
          <a:chOff x="0" y="0"/>
          <a:chExt cx="0" cy="0"/>
        </a:xfrm>
      </p:grpSpPr>
      <p:cxnSp>
        <p:nvCxnSpPr>
          <p:cNvPr id="238" name="Google Shape;238;p33"/>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39" name="Google Shape;239;p33"/>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40" name="Google Shape;240;p33"/>
          <p:cNvCxnSpPr/>
          <p:nvPr/>
        </p:nvCxnSpPr>
        <p:spPr>
          <a:xfrm flipH="1">
            <a:off x="6772150" y="3663450"/>
            <a:ext cx="2823300" cy="16332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713225" y="445025"/>
            <a:ext cx="7717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cxnSp>
        <p:nvCxnSpPr>
          <p:cNvPr id="101" name="Google Shape;101;p16"/>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02" name="Google Shape;102;p16"/>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03" name="Google Shape;103;p16"/>
          <p:cNvCxnSpPr/>
          <p:nvPr/>
        </p:nvCxnSpPr>
        <p:spPr>
          <a:xfrm>
            <a:off x="7207350" y="-153175"/>
            <a:ext cx="2120400" cy="12738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extLst>
      <p:ext uri="{BB962C8B-B14F-4D97-AF65-F5344CB8AC3E}">
        <p14:creationId xmlns:p14="http://schemas.microsoft.com/office/powerpoint/2010/main" val="2799505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713225" y="445025"/>
            <a:ext cx="77175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cxnSp>
        <p:nvCxnSpPr>
          <p:cNvPr id="40" name="Google Shape;40;p6"/>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1" name="Google Shape;41;p6"/>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4180673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Vidaloka"/>
              <a:buNone/>
              <a:defRPr sz="3000">
                <a:solidFill>
                  <a:schemeClr val="dk1"/>
                </a:solidFill>
                <a:latin typeface="Vidaloka"/>
                <a:ea typeface="Vidaloka"/>
                <a:cs typeface="Vidaloka"/>
                <a:sym typeface="Vidaloka"/>
              </a:defRPr>
            </a:lvl1pPr>
            <a:lvl2pPr lvl="1">
              <a:spcBef>
                <a:spcPts val="0"/>
              </a:spcBef>
              <a:spcAft>
                <a:spcPts val="0"/>
              </a:spcAft>
              <a:buClr>
                <a:schemeClr val="dk1"/>
              </a:buClr>
              <a:buSzPts val="3000"/>
              <a:buNone/>
              <a:defRPr sz="3000" i="1">
                <a:solidFill>
                  <a:schemeClr val="dk1"/>
                </a:solidFill>
              </a:defRPr>
            </a:lvl2pPr>
            <a:lvl3pPr lvl="2">
              <a:spcBef>
                <a:spcPts val="0"/>
              </a:spcBef>
              <a:spcAft>
                <a:spcPts val="0"/>
              </a:spcAft>
              <a:buClr>
                <a:schemeClr val="dk1"/>
              </a:buClr>
              <a:buSzPts val="3000"/>
              <a:buNone/>
              <a:defRPr sz="3000" i="1">
                <a:solidFill>
                  <a:schemeClr val="dk1"/>
                </a:solidFill>
              </a:defRPr>
            </a:lvl3pPr>
            <a:lvl4pPr lvl="3">
              <a:spcBef>
                <a:spcPts val="0"/>
              </a:spcBef>
              <a:spcAft>
                <a:spcPts val="0"/>
              </a:spcAft>
              <a:buClr>
                <a:schemeClr val="dk1"/>
              </a:buClr>
              <a:buSzPts val="3000"/>
              <a:buNone/>
              <a:defRPr sz="3000" i="1">
                <a:solidFill>
                  <a:schemeClr val="dk1"/>
                </a:solidFill>
              </a:defRPr>
            </a:lvl4pPr>
            <a:lvl5pPr lvl="4">
              <a:spcBef>
                <a:spcPts val="0"/>
              </a:spcBef>
              <a:spcAft>
                <a:spcPts val="0"/>
              </a:spcAft>
              <a:buClr>
                <a:schemeClr val="dk1"/>
              </a:buClr>
              <a:buSzPts val="3000"/>
              <a:buNone/>
              <a:defRPr sz="3000" i="1">
                <a:solidFill>
                  <a:schemeClr val="dk1"/>
                </a:solidFill>
              </a:defRPr>
            </a:lvl5pPr>
            <a:lvl6pPr lvl="5">
              <a:spcBef>
                <a:spcPts val="0"/>
              </a:spcBef>
              <a:spcAft>
                <a:spcPts val="0"/>
              </a:spcAft>
              <a:buClr>
                <a:schemeClr val="dk1"/>
              </a:buClr>
              <a:buSzPts val="3000"/>
              <a:buNone/>
              <a:defRPr sz="3000" i="1">
                <a:solidFill>
                  <a:schemeClr val="dk1"/>
                </a:solidFill>
              </a:defRPr>
            </a:lvl6pPr>
            <a:lvl7pPr lvl="6">
              <a:spcBef>
                <a:spcPts val="0"/>
              </a:spcBef>
              <a:spcAft>
                <a:spcPts val="0"/>
              </a:spcAft>
              <a:buClr>
                <a:schemeClr val="dk1"/>
              </a:buClr>
              <a:buSzPts val="3000"/>
              <a:buNone/>
              <a:defRPr sz="3000" i="1">
                <a:solidFill>
                  <a:schemeClr val="dk1"/>
                </a:solidFill>
              </a:defRPr>
            </a:lvl7pPr>
            <a:lvl8pPr lvl="7">
              <a:spcBef>
                <a:spcPts val="0"/>
              </a:spcBef>
              <a:spcAft>
                <a:spcPts val="0"/>
              </a:spcAft>
              <a:buClr>
                <a:schemeClr val="dk1"/>
              </a:buClr>
              <a:buSzPts val="3000"/>
              <a:buNone/>
              <a:defRPr sz="3000" i="1">
                <a:solidFill>
                  <a:schemeClr val="dk1"/>
                </a:solidFill>
              </a:defRPr>
            </a:lvl8pPr>
            <a:lvl9pPr lvl="8">
              <a:spcBef>
                <a:spcPts val="0"/>
              </a:spcBef>
              <a:spcAft>
                <a:spcPts val="0"/>
              </a:spcAft>
              <a:buClr>
                <a:schemeClr val="dk1"/>
              </a:buClr>
              <a:buSzPts val="3000"/>
              <a:buNone/>
              <a:defRPr sz="3000" i="1">
                <a:solidFill>
                  <a:schemeClr val="dk1"/>
                </a:solidFill>
              </a:defRPr>
            </a:lvl9pPr>
          </a:lstStyle>
          <a:p>
            <a:endParaRPr/>
          </a:p>
        </p:txBody>
      </p:sp>
      <p:sp>
        <p:nvSpPr>
          <p:cNvPr id="7" name="Google Shape;7;p1"/>
          <p:cNvSpPr txBox="1">
            <a:spLocks noGrp="1"/>
          </p:cNvSpPr>
          <p:nvPr>
            <p:ph type="body" idx="1"/>
          </p:nvPr>
        </p:nvSpPr>
        <p:spPr>
          <a:xfrm>
            <a:off x="713250" y="1152475"/>
            <a:ext cx="77175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marL="914400" lvl="1"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marL="1371600" lvl="2"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marL="1828800" lvl="3"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marL="2286000" lvl="4"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marL="2743200" lvl="5"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marL="3200400" lvl="6"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marL="3657600" lvl="7"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marL="4114800" lvl="8"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7" r:id="rId4"/>
    <p:sldLayoutId id="2147483659" r:id="rId5"/>
    <p:sldLayoutId id="2147483663" r:id="rId6"/>
    <p:sldLayoutId id="2147483677" r:id="rId7"/>
    <p:sldLayoutId id="2147483678" r:id="rId8"/>
    <p:sldLayoutId id="2147483679" r:id="rId9"/>
    <p:sldLayoutId id="2147483683" r:id="rId10"/>
    <p:sldLayoutId id="214748368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davidwanner@progressive123.com"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6"/>
          <p:cNvSpPr txBox="1">
            <a:spLocks noGrp="1"/>
          </p:cNvSpPr>
          <p:nvPr>
            <p:ph type="ctrTitle"/>
          </p:nvPr>
        </p:nvSpPr>
        <p:spPr>
          <a:xfrm>
            <a:off x="1039975" y="1844264"/>
            <a:ext cx="70641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The 6 reasons to ad</a:t>
            </a:r>
            <a:r>
              <a:rPr lang="en-CA" dirty="0"/>
              <a:t>d</a:t>
            </a:r>
            <a:r>
              <a:rPr lang="en" dirty="0" err="1"/>
              <a:t>ress</a:t>
            </a:r>
            <a:r>
              <a:rPr lang="en" dirty="0"/>
              <a:t> turnover today</a:t>
            </a:r>
            <a:endParaRPr dirty="0"/>
          </a:p>
        </p:txBody>
      </p:sp>
      <p:sp>
        <p:nvSpPr>
          <p:cNvPr id="250" name="Google Shape;250;p36"/>
          <p:cNvSpPr txBox="1">
            <a:spLocks noGrp="1"/>
          </p:cNvSpPr>
          <p:nvPr>
            <p:ph type="subTitle" idx="1"/>
          </p:nvPr>
        </p:nvSpPr>
        <p:spPr>
          <a:xfrm>
            <a:off x="1039975" y="4098995"/>
            <a:ext cx="7064100" cy="44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What’s in it for you?</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7"/>
          <p:cNvSpPr txBox="1">
            <a:spLocks noGrp="1"/>
          </p:cNvSpPr>
          <p:nvPr>
            <p:ph type="title"/>
          </p:nvPr>
        </p:nvSpPr>
        <p:spPr>
          <a:xfrm>
            <a:off x="713225" y="445025"/>
            <a:ext cx="4711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T</a:t>
            </a:r>
            <a:r>
              <a:rPr lang="en" dirty="0"/>
              <a:t>he 6 reasons…</a:t>
            </a:r>
            <a:endParaRPr dirty="0"/>
          </a:p>
        </p:txBody>
      </p:sp>
      <p:sp>
        <p:nvSpPr>
          <p:cNvPr id="256" name="Google Shape;256;p37"/>
          <p:cNvSpPr txBox="1">
            <a:spLocks noGrp="1"/>
          </p:cNvSpPr>
          <p:nvPr>
            <p:ph type="body" idx="1"/>
          </p:nvPr>
        </p:nvSpPr>
        <p:spPr>
          <a:xfrm>
            <a:off x="713250" y="1272925"/>
            <a:ext cx="7717500" cy="329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solidFill>
                  <a:schemeClr val="dk1"/>
                </a:solidFill>
              </a:rPr>
              <a:t>Turnover is one of the most talked about subject in business today.</a:t>
            </a:r>
          </a:p>
          <a:p>
            <a:pPr marL="0" lvl="0" indent="0" algn="l" rtl="0">
              <a:spcBef>
                <a:spcPts val="0"/>
              </a:spcBef>
              <a:spcAft>
                <a:spcPts val="0"/>
              </a:spcAft>
              <a:buClr>
                <a:schemeClr val="dk1"/>
              </a:buClr>
              <a:buSzPts val="1100"/>
              <a:buFont typeface="Arial"/>
              <a:buNone/>
            </a:pPr>
            <a:r>
              <a:rPr lang="en-US" dirty="0">
                <a:solidFill>
                  <a:schemeClr val="dk1"/>
                </a:solidFill>
              </a:rPr>
              <a:t>Why is it so important, and what’s in it for you?</a:t>
            </a:r>
          </a:p>
          <a:p>
            <a:pPr marL="0" lvl="0" indent="0" algn="l" rtl="0">
              <a:spcBef>
                <a:spcPts val="0"/>
              </a:spcBef>
              <a:spcAft>
                <a:spcPts val="0"/>
              </a:spcAft>
              <a:buClr>
                <a:schemeClr val="dk1"/>
              </a:buClr>
              <a:buSzPts val="1100"/>
              <a:buFont typeface="Arial"/>
              <a:buNone/>
            </a:pPr>
            <a:endParaRPr lang="en-US"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342900" lvl="0" indent="-342900">
              <a:buFont typeface="+mj-lt"/>
              <a:buAutoNum type="arabicParenR"/>
            </a:pPr>
            <a:r>
              <a:rPr lang="en-US" sz="1800" dirty="0">
                <a:effectLst/>
                <a:latin typeface="Calibri" panose="020F0502020204030204" pitchFamily="34" charset="0"/>
                <a:ea typeface="Calibri" panose="020F0502020204030204" pitchFamily="34" charset="0"/>
                <a:cs typeface="Times New Roman" panose="02020603050405020304" pitchFamily="18" charset="0"/>
              </a:rPr>
              <a:t>Stop bleeding money </a:t>
            </a:r>
          </a:p>
          <a:p>
            <a:pPr marL="342900">
              <a:buFont typeface="+mj-lt"/>
              <a:buAutoNum type="arabicParenR"/>
            </a:pPr>
            <a:r>
              <a:rPr lang="en-US" sz="1800" dirty="0">
                <a:effectLst/>
                <a:latin typeface="Calibri" panose="020F0502020204030204" pitchFamily="34" charset="0"/>
                <a:ea typeface="Calibri" panose="020F0502020204030204" pitchFamily="34" charset="0"/>
                <a:cs typeface="Times New Roman" panose="02020603050405020304" pitchFamily="18" charset="0"/>
              </a:rPr>
              <a:t>Reclaim your time</a:t>
            </a:r>
          </a:p>
          <a:p>
            <a:pPr marL="342900">
              <a:buFont typeface="+mj-lt"/>
              <a:buAutoNum type="arabicParenR"/>
            </a:pPr>
            <a:r>
              <a:rPr lang="en-US" sz="1800" dirty="0">
                <a:effectLst/>
                <a:latin typeface="Calibri" panose="020F0502020204030204" pitchFamily="34" charset="0"/>
                <a:ea typeface="Calibri" panose="020F0502020204030204" pitchFamily="34" charset="0"/>
                <a:cs typeface="Times New Roman" panose="02020603050405020304" pitchFamily="18" charset="0"/>
              </a:rPr>
              <a:t>Get healthier team dynamics and eliminate the vicious circle</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a:buFont typeface="+mj-lt"/>
              <a:buAutoNum type="arabicParenR"/>
            </a:pPr>
            <a:r>
              <a:rPr lang="en-CA" sz="1800" dirty="0">
                <a:effectLst/>
                <a:latin typeface="Calibri" panose="020F0502020204030204" pitchFamily="34" charset="0"/>
                <a:ea typeface="Calibri" panose="020F0502020204030204" pitchFamily="34" charset="0"/>
                <a:cs typeface="Times New Roman" panose="02020603050405020304" pitchFamily="18" charset="0"/>
              </a:rPr>
              <a:t>Superior overall business performance </a:t>
            </a:r>
            <a:r>
              <a:rPr lang="en-US" sz="1800" dirty="0">
                <a:effectLst/>
                <a:latin typeface="Calibri" panose="020F0502020204030204" pitchFamily="34" charset="0"/>
                <a:ea typeface="Calibri" panose="020F0502020204030204" pitchFamily="34" charset="0"/>
                <a:cs typeface="Times New Roman" panose="02020603050405020304" pitchFamily="18" charset="0"/>
              </a:rPr>
              <a:t>and productivity</a:t>
            </a:r>
          </a:p>
          <a:p>
            <a:pPr marL="342900">
              <a:buFont typeface="+mj-lt"/>
              <a:buAutoNum type="arabicParenR"/>
            </a:pPr>
            <a:r>
              <a:rPr lang="en-US" sz="1800" dirty="0">
                <a:effectLst/>
                <a:latin typeface="Calibri" panose="020F0502020204030204" pitchFamily="34" charset="0"/>
                <a:ea typeface="Calibri" panose="020F0502020204030204" pitchFamily="34" charset="0"/>
                <a:cs typeface="Times New Roman" panose="02020603050405020304" pitchFamily="18" charset="0"/>
              </a:rPr>
              <a:t>Restore connections and relationships</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a:buFont typeface="+mj-lt"/>
              <a:buAutoNum type="arabicParenR"/>
            </a:pPr>
            <a:r>
              <a:rPr lang="en-US" sz="1800" dirty="0">
                <a:effectLst/>
                <a:latin typeface="Calibri" panose="020F0502020204030204" pitchFamily="34" charset="0"/>
                <a:ea typeface="Calibri" panose="020F0502020204030204" pitchFamily="34" charset="0"/>
                <a:cs typeface="Times New Roman" panose="02020603050405020304" pitchFamily="18" charset="0"/>
              </a:rPr>
              <a:t>Enhance morale and well-being</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a:buFont typeface="+mj-lt"/>
              <a:buAutoNum type="arabicParenR"/>
            </a:pP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buNone/>
            </a:pP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spcBef>
                <a:spcPts val="1200"/>
              </a:spcBef>
              <a:spcAft>
                <a:spcPts val="1200"/>
              </a:spcAft>
              <a:buClr>
                <a:schemeClr val="dk1"/>
              </a:buClr>
              <a:buSzPts val="1100"/>
              <a:buFont typeface="Arial"/>
              <a:buNone/>
            </a:pPr>
            <a:r>
              <a:rPr lang="en-CA" dirty="0">
                <a:solidFill>
                  <a:schemeClr val="dk1"/>
                </a:solidFill>
              </a:rPr>
              <a:t>Follow me…</a:t>
            </a:r>
          </a:p>
        </p:txBody>
      </p:sp>
      <p:sp>
        <p:nvSpPr>
          <p:cNvPr id="6" name="Rectangle 5">
            <a:extLst>
              <a:ext uri="{FF2B5EF4-FFF2-40B4-BE49-F238E27FC236}">
                <a16:creationId xmlns:a16="http://schemas.microsoft.com/office/drawing/2014/main" id="{DFD385D2-594A-EBB0-4F72-D07CFBA7F25E}"/>
              </a:ext>
            </a:extLst>
          </p:cNvPr>
          <p:cNvSpPr/>
          <p:nvPr/>
        </p:nvSpPr>
        <p:spPr>
          <a:xfrm>
            <a:off x="4290461" y="3870575"/>
            <a:ext cx="4699535"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7D8B602-112E-17A8-BF2E-F683461BC2B0}"/>
              </a:ext>
            </a:extLst>
          </p:cNvPr>
          <p:cNvSpPr txBox="1"/>
          <p:nvPr/>
        </p:nvSpPr>
        <p:spPr>
          <a:xfrm>
            <a:off x="4220678" y="3870575"/>
            <a:ext cx="4769318" cy="923330"/>
          </a:xfrm>
          <a:prstGeom prst="rect">
            <a:avLst/>
          </a:prstGeom>
          <a:noFill/>
        </p:spPr>
        <p:txBody>
          <a:bodyPr wrap="square">
            <a:spAutoFit/>
          </a:bodyPr>
          <a:lstStyle/>
          <a:p>
            <a:pPr marL="0" lvl="0" indent="0" algn="ctr" rtl="0">
              <a:spcBef>
                <a:spcPts val="0"/>
              </a:spcBef>
              <a:spcAft>
                <a:spcPts val="1200"/>
              </a:spcAft>
              <a:buNone/>
            </a:pPr>
            <a:r>
              <a:rPr lang="en-CA" i="1" dirty="0">
                <a:solidFill>
                  <a:schemeClr val="bg1"/>
                </a:solidFill>
              </a:rPr>
              <a:t>“If you don’t appreciate your employees, your competitor will. They’re looking for great talent.</a:t>
            </a:r>
          </a:p>
          <a:p>
            <a:pPr marL="0" lvl="0" indent="0" algn="ctr" rtl="0">
              <a:spcBef>
                <a:spcPts val="0"/>
              </a:spcBef>
              <a:spcAft>
                <a:spcPts val="1200"/>
              </a:spcAft>
              <a:buNone/>
            </a:pPr>
            <a:r>
              <a:rPr lang="en-CA" sz="1600" i="1" dirty="0">
                <a:solidFill>
                  <a:schemeClr val="bg1"/>
                </a:solidFill>
              </a:rPr>
              <a:t>Do It Now! Sometimes ’Later’ Becomes ‘Never’.”</a:t>
            </a:r>
            <a:endParaRPr lang="en-CA" i="1"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8"/>
          <p:cNvSpPr txBox="1">
            <a:spLocks noGrp="1"/>
          </p:cNvSpPr>
          <p:nvPr>
            <p:ph type="title"/>
          </p:nvPr>
        </p:nvSpPr>
        <p:spPr>
          <a:xfrm>
            <a:off x="713224" y="445025"/>
            <a:ext cx="4773175" cy="572700"/>
          </a:xfrm>
          <a:prstGeom prst="rect">
            <a:avLst/>
          </a:prstGeom>
        </p:spPr>
        <p:txBody>
          <a:bodyPr spcFirstLastPara="1" wrap="square" lIns="91425" tIns="91425" rIns="91425" bIns="91425" anchor="t" anchorCtr="0">
            <a:noAutofit/>
          </a:bodyPr>
          <a:lstStyle/>
          <a:p>
            <a:pPr lvl="0"/>
            <a:r>
              <a:rPr lang="en-US" sz="3200" dirty="0">
                <a:effectLst/>
                <a:latin typeface="Calibri" panose="020F0502020204030204" pitchFamily="34" charset="0"/>
                <a:ea typeface="Calibri" panose="020F0502020204030204" pitchFamily="34" charset="0"/>
                <a:cs typeface="Times New Roman" panose="02020603050405020304" pitchFamily="18" charset="0"/>
              </a:rPr>
              <a:t>Stop bleeding money: </a:t>
            </a:r>
            <a:br>
              <a:rPr lang="en-US" sz="3200" dirty="0">
                <a:effectLst/>
                <a:latin typeface="Calibri" panose="020F0502020204030204" pitchFamily="34" charset="0"/>
                <a:ea typeface="Calibri" panose="020F0502020204030204" pitchFamily="34" charset="0"/>
                <a:cs typeface="Times New Roman" panose="02020603050405020304" pitchFamily="18" charset="0"/>
              </a:rPr>
            </a:b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B3746E6D-1EFD-96D0-76F4-498A40DACDEA}"/>
              </a:ext>
            </a:extLst>
          </p:cNvPr>
          <p:cNvSpPr txBox="1"/>
          <p:nvPr/>
        </p:nvSpPr>
        <p:spPr>
          <a:xfrm>
            <a:off x="327261" y="1116530"/>
            <a:ext cx="8633860" cy="3754874"/>
          </a:xfrm>
          <a:prstGeom prst="rect">
            <a:avLst/>
          </a:prstGeom>
          <a:noFill/>
        </p:spPr>
        <p:txBody>
          <a:bodyPr wrap="square" rtlCol="0">
            <a:spAutoFit/>
          </a:bodyPr>
          <a:lstStyle/>
          <a:p>
            <a:r>
              <a:rPr lang="en-US" sz="1600" dirty="0">
                <a:effectLst/>
                <a:latin typeface="Calibri" panose="020F0502020204030204" pitchFamily="34" charset="0"/>
                <a:ea typeface="Calibri" panose="020F0502020204030204" pitchFamily="34" charset="0"/>
                <a:cs typeface="Times New Roman" panose="02020603050405020304" pitchFamily="18" charset="0"/>
              </a:rPr>
              <a:t>Employee turnover has a significant and direct impact on the bottom line. A study by SHRM finds that replacing a salaried employee typically costs 60 to 90 percent of that</a:t>
            </a:r>
            <a:r>
              <a:rPr lang="en-CA" sz="1600" dirty="0">
                <a:latin typeface="Calibri" panose="020F0502020204030204" pitchFamily="34" charset="0"/>
                <a:ea typeface="Calibri" panose="020F0502020204030204" pitchFamily="34" charset="0"/>
                <a:cs typeface="Times New Roman" panose="02020603050405020304" pitchFamily="18" charset="0"/>
              </a:rPr>
              <a:t> </a:t>
            </a:r>
            <a:r>
              <a:rPr lang="en-US" sz="1600" dirty="0">
                <a:effectLst/>
                <a:latin typeface="Calibri" panose="020F0502020204030204" pitchFamily="34" charset="0"/>
                <a:ea typeface="Calibri" panose="020F0502020204030204" pitchFamily="34" charset="0"/>
                <a:cs typeface="Times New Roman" panose="02020603050405020304" pitchFamily="18" charset="0"/>
              </a:rPr>
              <a:t>person’s annual salary, while other studies mention 90% to 200%. According to the "Organization Science" magazine, the estimated cost of a lost employee earning $8 per hour at a retail chain store is $3,500 to $25,000.  </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600" dirty="0">
                <a:effectLst/>
                <a:latin typeface="Calibri" panose="020F0502020204030204" pitchFamily="34" charset="0"/>
                <a:ea typeface="Calibri" panose="020F0502020204030204" pitchFamily="34" charset="0"/>
                <a:cs typeface="Times New Roman" panose="02020603050405020304" pitchFamily="18" charset="0"/>
              </a:rPr>
              <a:t> </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600" dirty="0">
                <a:latin typeface="Calibri" panose="020F0502020204030204" pitchFamily="34" charset="0"/>
                <a:ea typeface="Calibri" panose="020F0502020204030204" pitchFamily="34" charset="0"/>
                <a:cs typeface="Times New Roman" panose="02020603050405020304" pitchFamily="18" charset="0"/>
              </a:rPr>
              <a:t>Y</a:t>
            </a:r>
            <a:r>
              <a:rPr lang="en-US" sz="1600" dirty="0">
                <a:effectLst/>
                <a:latin typeface="Calibri" panose="020F0502020204030204" pitchFamily="34" charset="0"/>
                <a:ea typeface="Calibri" panose="020F0502020204030204" pitchFamily="34" charset="0"/>
                <a:cs typeface="Times New Roman" panose="02020603050405020304" pitchFamily="18" charset="0"/>
              </a:rPr>
              <a:t>ou be the judge: an employee with a salary of $50k will cost you about $75k after benefits, vacation pay, and all other state-province/federal requirements.  Additionally, a company could pay 1/3 of the yearly salary of the new employee in onboarding costs. That’s another $15,000. Factor in your time and that of others such as supervisors, managers, trainers, coworkers, HR staff, etc. Additionally, the new employee may take several months to fully learn the job and achieve competency in the position. Now add legal fees, and It all translates into wasted money without headway. </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600" dirty="0">
                <a:latin typeface="Calibri" panose="020F0502020204030204" pitchFamily="34" charset="0"/>
                <a:ea typeface="Calibri" panose="020F0502020204030204" pitchFamily="34" charset="0"/>
                <a:cs typeface="Times New Roman" panose="02020603050405020304" pitchFamily="18" charset="0"/>
              </a:rPr>
              <a:t>L</a:t>
            </a:r>
            <a:r>
              <a:rPr lang="en-US" sz="1600" dirty="0">
                <a:effectLst/>
                <a:latin typeface="Calibri" panose="020F0502020204030204" pitchFamily="34" charset="0"/>
                <a:ea typeface="Calibri" panose="020F0502020204030204" pitchFamily="34" charset="0"/>
                <a:cs typeface="Times New Roman" panose="02020603050405020304" pitchFamily="18" charset="0"/>
              </a:rPr>
              <a:t>osing a top talent has even more dire consequences: Profitability, customer satisfaction, loss of valuable knowledge, gain by the competition should they jump ship, </a:t>
            </a:r>
            <a:r>
              <a:rPr lang="en-US" sz="1600" dirty="0">
                <a:latin typeface="Calibri" panose="020F0502020204030204" pitchFamily="34" charset="0"/>
                <a:ea typeface="Calibri" panose="020F0502020204030204" pitchFamily="34" charset="0"/>
                <a:cs typeface="Times New Roman" panose="02020603050405020304" pitchFamily="18" charset="0"/>
              </a:rPr>
              <a:t>l</a:t>
            </a:r>
            <a:r>
              <a:rPr lang="en-CA" sz="1600" dirty="0" err="1">
                <a:effectLst/>
                <a:latin typeface="Calibri" panose="020F0502020204030204" pitchFamily="34" charset="0"/>
                <a:ea typeface="Calibri" panose="020F0502020204030204" pitchFamily="34" charset="0"/>
                <a:cs typeface="Times New Roman" panose="02020603050405020304" pitchFamily="18" charset="0"/>
              </a:rPr>
              <a:t>ower</a:t>
            </a:r>
            <a:r>
              <a:rPr lang="en-CA" sz="1600" dirty="0">
                <a:effectLst/>
                <a:latin typeface="Calibri" panose="020F0502020204030204" pitchFamily="34" charset="0"/>
                <a:ea typeface="Calibri" panose="020F0502020204030204" pitchFamily="34" charset="0"/>
                <a:cs typeface="Times New Roman" panose="02020603050405020304" pitchFamily="18" charset="0"/>
              </a:rPr>
              <a:t> productivity of the departing employee</a:t>
            </a:r>
            <a:r>
              <a:rPr lang="en-US" sz="1600" dirty="0">
                <a:effectLst/>
                <a:latin typeface="Calibri" panose="020F0502020204030204" pitchFamily="34" charset="0"/>
                <a:ea typeface="Calibri" panose="020F0502020204030204" pitchFamily="34" charset="0"/>
                <a:cs typeface="Times New Roman" panose="02020603050405020304" pitchFamily="18" charset="0"/>
              </a:rPr>
              <a:t>. You can’t afford to lose your people.</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61;p38">
            <a:extLst>
              <a:ext uri="{FF2B5EF4-FFF2-40B4-BE49-F238E27FC236}">
                <a16:creationId xmlns:a16="http://schemas.microsoft.com/office/drawing/2014/main" id="{F288E6F6-00E1-A497-71AA-9E1A480C5D00}"/>
              </a:ext>
            </a:extLst>
          </p:cNvPr>
          <p:cNvSpPr txBox="1">
            <a:spLocks/>
          </p:cNvSpPr>
          <p:nvPr/>
        </p:nvSpPr>
        <p:spPr>
          <a:xfrm>
            <a:off x="713224" y="493152"/>
            <a:ext cx="4773175"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2000"/>
              <a:buFont typeface="Vidaloka"/>
              <a:buNone/>
              <a:defRPr sz="12000" b="0" i="0" u="none" strike="noStrike" cap="none">
                <a:solidFill>
                  <a:schemeClr val="accent1"/>
                </a:solidFill>
                <a:latin typeface="Vidaloka"/>
                <a:ea typeface="Vidaloka"/>
                <a:cs typeface="Vidaloka"/>
                <a:sym typeface="Vidaloka"/>
              </a:defRPr>
            </a:lvl1pPr>
            <a:lvl2pPr marR="0" lvl="1"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9pPr>
          </a:lstStyle>
          <a:p>
            <a:r>
              <a:rPr lang="en-US" sz="3200" dirty="0">
                <a:effectLst/>
                <a:latin typeface="Calibri" panose="020F0502020204030204" pitchFamily="34" charset="0"/>
                <a:ea typeface="Calibri" panose="020F0502020204030204" pitchFamily="34" charset="0"/>
                <a:cs typeface="Times New Roman" panose="02020603050405020304" pitchFamily="18" charset="0"/>
              </a:rPr>
              <a:t>Reclaim your time</a:t>
            </a:r>
            <a:r>
              <a:rPr lang="en-US" sz="3200" dirty="0">
                <a:latin typeface="Calibri" panose="020F0502020204030204" pitchFamily="34" charset="0"/>
                <a:ea typeface="Calibri" panose="020F0502020204030204" pitchFamily="34" charset="0"/>
                <a:cs typeface="Times New Roman" panose="02020603050405020304" pitchFamily="18" charset="0"/>
              </a:rPr>
              <a:t>: </a:t>
            </a:r>
            <a:br>
              <a:rPr lang="en-US" sz="3200" dirty="0">
                <a:latin typeface="Calibri" panose="020F0502020204030204" pitchFamily="34" charset="0"/>
                <a:ea typeface="Calibri" panose="020F0502020204030204" pitchFamily="34" charset="0"/>
                <a:cs typeface="Times New Roman" panose="02020603050405020304" pitchFamily="18" charset="0"/>
              </a:rPr>
            </a:br>
            <a:endParaRPr lang="en-CA" sz="3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82CFBFB-47E2-5655-8C8D-A82E39F9F524}"/>
              </a:ext>
            </a:extLst>
          </p:cNvPr>
          <p:cNvSpPr txBox="1"/>
          <p:nvPr/>
        </p:nvSpPr>
        <p:spPr>
          <a:xfrm>
            <a:off x="713224" y="1556087"/>
            <a:ext cx="7113068" cy="2031325"/>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 amount of time lost due to turnover is astronomical. Look at all the parties involved in hiring, training, managing, and exiting your people. From recruiting interviews to exit interviews, countless of individual precious time is wasted. To add insult to injury, supervisors, managers, and colleagues are often left to take on the work left by a quitter and cover until a new employee is hired and able to perform, which might take longer than desired</a:t>
            </a:r>
            <a:r>
              <a:rPr lang="en-CA" sz="1800" dirty="0">
                <a:latin typeface="Calibri" panose="020F0502020204030204" pitchFamily="34" charset="0"/>
                <a:ea typeface="Calibri" panose="020F0502020204030204" pitchFamily="34" charset="0"/>
                <a:cs typeface="Times New Roman" panose="02020603050405020304" pitchFamily="18" charset="0"/>
              </a:rPr>
              <a:t>.</a:t>
            </a:r>
            <a:endParaRPr lang="en-US" dirty="0"/>
          </a:p>
        </p:txBody>
      </p:sp>
    </p:spTree>
    <p:extLst>
      <p:ext uri="{BB962C8B-B14F-4D97-AF65-F5344CB8AC3E}">
        <p14:creationId xmlns:p14="http://schemas.microsoft.com/office/powerpoint/2010/main" val="1614501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61;p38">
            <a:extLst>
              <a:ext uri="{FF2B5EF4-FFF2-40B4-BE49-F238E27FC236}">
                <a16:creationId xmlns:a16="http://schemas.microsoft.com/office/drawing/2014/main" id="{768B7586-82DE-EFD8-6A2F-3D13A4BE6877}"/>
              </a:ext>
            </a:extLst>
          </p:cNvPr>
          <p:cNvSpPr txBox="1">
            <a:spLocks/>
          </p:cNvSpPr>
          <p:nvPr/>
        </p:nvSpPr>
        <p:spPr>
          <a:xfrm>
            <a:off x="500514" y="445025"/>
            <a:ext cx="7757962"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2000"/>
              <a:buFont typeface="Vidaloka"/>
              <a:buNone/>
              <a:defRPr sz="12000" b="0" i="0" u="none" strike="noStrike" cap="none">
                <a:solidFill>
                  <a:schemeClr val="accent1"/>
                </a:solidFill>
                <a:latin typeface="Vidaloka"/>
                <a:ea typeface="Vidaloka"/>
                <a:cs typeface="Vidaloka"/>
                <a:sym typeface="Vidaloka"/>
              </a:defRPr>
            </a:lvl1pPr>
            <a:lvl2pPr marR="0" lvl="1"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9pPr>
          </a:lstStyle>
          <a:p>
            <a:r>
              <a:rPr lang="en-US" sz="3200" dirty="0">
                <a:effectLst/>
                <a:latin typeface="Calibri" panose="020F0502020204030204" pitchFamily="34" charset="0"/>
                <a:ea typeface="Calibri" panose="020F0502020204030204" pitchFamily="34" charset="0"/>
                <a:cs typeface="Times New Roman" panose="02020603050405020304" pitchFamily="18" charset="0"/>
              </a:rPr>
              <a:t>Get healthier team dynamics and eliminate the vicious circle</a:t>
            </a:r>
            <a:r>
              <a:rPr lang="en-US" sz="3200" dirty="0">
                <a:latin typeface="Calibri" panose="020F0502020204030204" pitchFamily="34" charset="0"/>
                <a:ea typeface="Calibri" panose="020F0502020204030204" pitchFamily="34" charset="0"/>
                <a:cs typeface="Times New Roman" panose="02020603050405020304" pitchFamily="18" charset="0"/>
              </a:rPr>
              <a:t>: </a:t>
            </a:r>
            <a:br>
              <a:rPr lang="en-US" sz="3200" dirty="0">
                <a:latin typeface="Calibri" panose="020F0502020204030204" pitchFamily="34" charset="0"/>
                <a:ea typeface="Calibri" panose="020F0502020204030204" pitchFamily="34" charset="0"/>
                <a:cs typeface="Times New Roman" panose="02020603050405020304" pitchFamily="18" charset="0"/>
              </a:rPr>
            </a:br>
            <a:endParaRPr lang="en-CA" sz="3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4A6AE220-B460-4F25-3DFE-2F6B09114AA1}"/>
              </a:ext>
            </a:extLst>
          </p:cNvPr>
          <p:cNvSpPr txBox="1"/>
          <p:nvPr/>
        </p:nvSpPr>
        <p:spPr>
          <a:xfrm>
            <a:off x="2165684" y="2030931"/>
            <a:ext cx="6092792" cy="1969770"/>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Staff turnover creates its own team dynamic issue, adding to the original turnover reasons. The more people leave, the less positive dynamics can survive. Broken up teams take time to readjust while the remaining staff is left in limbo. It soon starts compounding resulting in an uncontrollable vicious circle where moral is crushed.</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70407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61;p38">
            <a:extLst>
              <a:ext uri="{FF2B5EF4-FFF2-40B4-BE49-F238E27FC236}">
                <a16:creationId xmlns:a16="http://schemas.microsoft.com/office/drawing/2014/main" id="{51059EE5-5543-313F-B8D1-B54D81B7046B}"/>
              </a:ext>
            </a:extLst>
          </p:cNvPr>
          <p:cNvSpPr txBox="1">
            <a:spLocks/>
          </p:cNvSpPr>
          <p:nvPr/>
        </p:nvSpPr>
        <p:spPr>
          <a:xfrm>
            <a:off x="500514" y="445025"/>
            <a:ext cx="7757962"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2000"/>
              <a:buFont typeface="Vidaloka"/>
              <a:buNone/>
              <a:defRPr sz="12000" b="0" i="0" u="none" strike="noStrike" cap="none">
                <a:solidFill>
                  <a:schemeClr val="accent1"/>
                </a:solidFill>
                <a:latin typeface="Vidaloka"/>
                <a:ea typeface="Vidaloka"/>
                <a:cs typeface="Vidaloka"/>
                <a:sym typeface="Vidaloka"/>
              </a:defRPr>
            </a:lvl1pPr>
            <a:lvl2pPr marR="0" lvl="1"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9pPr>
          </a:lstStyle>
          <a:p>
            <a:r>
              <a:rPr lang="en-CA" sz="3200" dirty="0">
                <a:effectLst/>
                <a:latin typeface="Calibri" panose="020F0502020204030204" pitchFamily="34" charset="0"/>
                <a:ea typeface="Calibri" panose="020F0502020204030204" pitchFamily="34" charset="0"/>
                <a:cs typeface="Times New Roman" panose="02020603050405020304" pitchFamily="18" charset="0"/>
              </a:rPr>
              <a:t>Superior Overall business performance </a:t>
            </a:r>
            <a:r>
              <a:rPr lang="en-US" sz="3200" dirty="0">
                <a:effectLst/>
                <a:latin typeface="Calibri" panose="020F0502020204030204" pitchFamily="34" charset="0"/>
                <a:ea typeface="Calibri" panose="020F0502020204030204" pitchFamily="34" charset="0"/>
                <a:cs typeface="Times New Roman" panose="02020603050405020304" pitchFamily="18" charset="0"/>
              </a:rPr>
              <a:t>and productivity</a:t>
            </a:r>
            <a:r>
              <a:rPr lang="en-US" sz="3200" dirty="0">
                <a:latin typeface="Calibri" panose="020F0502020204030204" pitchFamily="34" charset="0"/>
                <a:ea typeface="Calibri" panose="020F0502020204030204" pitchFamily="34" charset="0"/>
                <a:cs typeface="Times New Roman" panose="02020603050405020304" pitchFamily="18" charset="0"/>
              </a:rPr>
              <a:t>: </a:t>
            </a:r>
            <a:br>
              <a:rPr lang="en-US" sz="3200" dirty="0">
                <a:latin typeface="Calibri" panose="020F0502020204030204" pitchFamily="34" charset="0"/>
                <a:ea typeface="Calibri" panose="020F0502020204030204" pitchFamily="34" charset="0"/>
                <a:cs typeface="Times New Roman" panose="02020603050405020304" pitchFamily="18" charset="0"/>
              </a:rPr>
            </a:br>
            <a:endParaRPr lang="en-CA" sz="3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E4261DEA-2501-7FE1-7DC7-13CAB2FD8545}"/>
              </a:ext>
            </a:extLst>
          </p:cNvPr>
          <p:cNvSpPr txBox="1"/>
          <p:nvPr/>
        </p:nvSpPr>
        <p:spPr>
          <a:xfrm>
            <a:off x="202130" y="1682265"/>
            <a:ext cx="8739739" cy="3262432"/>
          </a:xfrm>
          <a:prstGeom prst="rect">
            <a:avLst/>
          </a:prstGeom>
          <a:noFill/>
        </p:spPr>
        <p:txBody>
          <a:bodyPr wrap="square" rtlCol="0">
            <a:spAutoFit/>
          </a:bodyPr>
          <a:lstStyle/>
          <a:p>
            <a:r>
              <a:rPr lang="en-US" sz="1600" dirty="0">
                <a:effectLst/>
                <a:latin typeface="Calibri" panose="020F0502020204030204" pitchFamily="34" charset="0"/>
                <a:ea typeface="Calibri" panose="020F0502020204030204" pitchFamily="34" charset="0"/>
                <a:cs typeface="Times New Roman" panose="02020603050405020304" pitchFamily="18" charset="0"/>
              </a:rPr>
              <a:t>A high turnover environment affects employee well-being, directly impacting businesses performance and productivity by up to 15%. But, the obvious loss of manpower is only the tip of the iceberg. Despite their well intentions, new additions, by definition, are less efficient and need more time to complete tasks at inferior quality levels than established staff. They might also require the help of colleagues which will have to stop their own work to assist, losing their momentum. </a:t>
            </a:r>
          </a:p>
          <a:p>
            <a:endParaRPr lang="en-US" sz="1600" dirty="0">
              <a:latin typeface="Calibri" panose="020F0502020204030204" pitchFamily="34" charset="0"/>
              <a:ea typeface="Calibri" panose="020F0502020204030204" pitchFamily="34" charset="0"/>
              <a:cs typeface="Times New Roman" panose="02020603050405020304" pitchFamily="18" charset="0"/>
            </a:endParaRPr>
          </a:p>
          <a:p>
            <a:r>
              <a:rPr lang="en-US" sz="1600" dirty="0">
                <a:effectLst/>
                <a:latin typeface="Calibri" panose="020F0502020204030204" pitchFamily="34" charset="0"/>
                <a:ea typeface="Calibri" panose="020F0502020204030204" pitchFamily="34" charset="0"/>
                <a:cs typeface="Times New Roman" panose="02020603050405020304" pitchFamily="18" charset="0"/>
              </a:rPr>
              <a:t>Errors, omissions, mistakes will all affect performance. Remaining staff must absorb responsibilities and tasks of the vacant position affecting their regular performance. The negative and depressed environment induces burnout, stress, overall discontentment, disconnect, focus on negatives instead of the tasks at hand, </a:t>
            </a:r>
            <a:r>
              <a:rPr lang="en-US" sz="1600" dirty="0">
                <a:latin typeface="Calibri" panose="020F0502020204030204" pitchFamily="34" charset="0"/>
                <a:ea typeface="Calibri" panose="020F0502020204030204" pitchFamily="34" charset="0"/>
                <a:cs typeface="Times New Roman" panose="02020603050405020304" pitchFamily="18" charset="0"/>
              </a:rPr>
              <a:t>and s</a:t>
            </a:r>
            <a:r>
              <a:rPr lang="en-US" sz="1600" dirty="0">
                <a:effectLst/>
                <a:latin typeface="Calibri" panose="020F0502020204030204" pitchFamily="34" charset="0"/>
                <a:ea typeface="Calibri" panose="020F0502020204030204" pitchFamily="34" charset="0"/>
                <a:cs typeface="Times New Roman" panose="02020603050405020304" pitchFamily="18" charset="0"/>
              </a:rPr>
              <a:t>hort and long term sick leaves. </a:t>
            </a:r>
            <a:r>
              <a:rPr lang="en-CA" sz="1600" dirty="0">
                <a:effectLst/>
                <a:latin typeface="Calibri" panose="020F0502020204030204" pitchFamily="34" charset="0"/>
                <a:ea typeface="Calibri" panose="020F0502020204030204" pitchFamily="34" charset="0"/>
                <a:cs typeface="Times New Roman" panose="02020603050405020304" pitchFamily="18" charset="0"/>
              </a:rPr>
              <a:t>As a result, companies with lower retention rates and high turnover are often less competitive and produce less than companies with a stable workforce.</a:t>
            </a:r>
          </a:p>
          <a:p>
            <a:endParaRPr lang="en-US" dirty="0"/>
          </a:p>
        </p:txBody>
      </p:sp>
    </p:spTree>
    <p:extLst>
      <p:ext uri="{BB962C8B-B14F-4D97-AF65-F5344CB8AC3E}">
        <p14:creationId xmlns:p14="http://schemas.microsoft.com/office/powerpoint/2010/main" val="4075368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261;p38">
            <a:extLst>
              <a:ext uri="{FF2B5EF4-FFF2-40B4-BE49-F238E27FC236}">
                <a16:creationId xmlns:a16="http://schemas.microsoft.com/office/drawing/2014/main" id="{F5783D07-4A36-08D4-11F5-B3962BE0CD02}"/>
              </a:ext>
            </a:extLst>
          </p:cNvPr>
          <p:cNvSpPr txBox="1">
            <a:spLocks/>
          </p:cNvSpPr>
          <p:nvPr/>
        </p:nvSpPr>
        <p:spPr>
          <a:xfrm>
            <a:off x="500514" y="445025"/>
            <a:ext cx="7757962"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2000"/>
              <a:buFont typeface="Vidaloka"/>
              <a:buNone/>
              <a:defRPr sz="12000" b="0" i="0" u="none" strike="noStrike" cap="none">
                <a:solidFill>
                  <a:schemeClr val="accent1"/>
                </a:solidFill>
                <a:latin typeface="Vidaloka"/>
                <a:ea typeface="Vidaloka"/>
                <a:cs typeface="Vidaloka"/>
                <a:sym typeface="Vidaloka"/>
              </a:defRPr>
            </a:lvl1pPr>
            <a:lvl2pPr marR="0" lvl="1"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9pPr>
          </a:lstStyle>
          <a:p>
            <a:r>
              <a:rPr lang="en-US" sz="3200" dirty="0">
                <a:effectLst/>
                <a:latin typeface="Calibri" panose="020F0502020204030204" pitchFamily="34" charset="0"/>
                <a:ea typeface="Calibri" panose="020F0502020204030204" pitchFamily="34" charset="0"/>
                <a:cs typeface="Times New Roman" panose="02020603050405020304" pitchFamily="18" charset="0"/>
              </a:rPr>
              <a:t>Restore connections and relationships</a:t>
            </a:r>
            <a:r>
              <a:rPr lang="en-US" sz="3200" dirty="0">
                <a:latin typeface="Calibri" panose="020F0502020204030204" pitchFamily="34" charset="0"/>
                <a:ea typeface="Calibri" panose="020F0502020204030204" pitchFamily="34" charset="0"/>
                <a:cs typeface="Times New Roman" panose="02020603050405020304" pitchFamily="18" charset="0"/>
              </a:rPr>
              <a:t>: </a:t>
            </a:r>
            <a:br>
              <a:rPr lang="en-US" sz="3200" dirty="0">
                <a:latin typeface="Calibri" panose="020F0502020204030204" pitchFamily="34" charset="0"/>
                <a:ea typeface="Calibri" panose="020F0502020204030204" pitchFamily="34" charset="0"/>
                <a:cs typeface="Times New Roman" panose="02020603050405020304" pitchFamily="18" charset="0"/>
              </a:rPr>
            </a:br>
            <a:endParaRPr lang="en-CA" sz="3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9B613400-246E-E507-4E9B-01189809C5FD}"/>
              </a:ext>
            </a:extLst>
          </p:cNvPr>
          <p:cNvSpPr txBox="1"/>
          <p:nvPr/>
        </p:nvSpPr>
        <p:spPr>
          <a:xfrm>
            <a:off x="490888" y="1482290"/>
            <a:ext cx="8162223" cy="3139321"/>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High turnover rate affects the continuity of service to clients and other employees. This is certainly true in the service industry which relies heavily on relationships with clients, but rest assured, all industries are affected. Clients want and need consistency to establish strong connections </a:t>
            </a:r>
            <a:r>
              <a:rPr lang="en-US" sz="1800" dirty="0">
                <a:latin typeface="Calibri" panose="020F0502020204030204" pitchFamily="34" charset="0"/>
                <a:ea typeface="Calibri" panose="020F0502020204030204" pitchFamily="34" charset="0"/>
                <a:cs typeface="Times New Roman" panose="02020603050405020304" pitchFamily="18" charset="0"/>
              </a:rPr>
              <a:t>and </a:t>
            </a:r>
            <a:r>
              <a:rPr lang="en-US" sz="1800" dirty="0">
                <a:effectLst/>
                <a:latin typeface="Calibri" panose="020F0502020204030204" pitchFamily="34" charset="0"/>
                <a:ea typeface="Calibri" panose="020F0502020204030204" pitchFamily="34" charset="0"/>
                <a:cs typeface="Times New Roman" panose="02020603050405020304" pitchFamily="18" charset="0"/>
              </a:rPr>
              <a:t>relationships while many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migth</a:t>
            </a:r>
            <a:r>
              <a:rPr lang="en-US" sz="1800" dirty="0">
                <a:effectLst/>
                <a:latin typeface="Calibri" panose="020F0502020204030204" pitchFamily="34" charset="0"/>
                <a:ea typeface="Calibri" panose="020F0502020204030204" pitchFamily="34" charset="0"/>
                <a:cs typeface="Times New Roman" panose="02020603050405020304" pitchFamily="18" charset="0"/>
              </a:rPr>
              <a:t> be irritated to have to deal with a new person contently. Furthermore, an experienced employee who offers a familiar face to your business and who knows and understands the client’s needs, wants, preferences, and history will be replaced, leaving a palpable void. Unfortunately, turnover is a killer in that department as it will destroy your customer’s loyalty. Your clients will smell trouble as they experience a toxic environment and a revolving door. This will impact your bottom line in more ways than one as you see your clients leaving you.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13696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61;p38">
            <a:extLst>
              <a:ext uri="{FF2B5EF4-FFF2-40B4-BE49-F238E27FC236}">
                <a16:creationId xmlns:a16="http://schemas.microsoft.com/office/drawing/2014/main" id="{91A7FE7F-2D38-B87C-EB51-8C9A844C97F5}"/>
              </a:ext>
            </a:extLst>
          </p:cNvPr>
          <p:cNvSpPr txBox="1">
            <a:spLocks/>
          </p:cNvSpPr>
          <p:nvPr/>
        </p:nvSpPr>
        <p:spPr>
          <a:xfrm>
            <a:off x="500514" y="445025"/>
            <a:ext cx="7757962"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2000"/>
              <a:buFont typeface="Vidaloka"/>
              <a:buNone/>
              <a:defRPr sz="12000" b="0" i="0" u="none" strike="noStrike" cap="none">
                <a:solidFill>
                  <a:schemeClr val="accent1"/>
                </a:solidFill>
                <a:latin typeface="Vidaloka"/>
                <a:ea typeface="Vidaloka"/>
                <a:cs typeface="Vidaloka"/>
                <a:sym typeface="Vidaloka"/>
              </a:defRPr>
            </a:lvl1pPr>
            <a:lvl2pPr marR="0" lvl="1"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12000"/>
              <a:buFont typeface="Arial"/>
              <a:buNone/>
              <a:defRPr sz="12000" b="0" i="1" u="none" strike="noStrike" cap="none">
                <a:solidFill>
                  <a:schemeClr val="dk1"/>
                </a:solidFill>
                <a:latin typeface="Arial"/>
                <a:ea typeface="Arial"/>
                <a:cs typeface="Arial"/>
                <a:sym typeface="Arial"/>
              </a:defRPr>
            </a:lvl9pPr>
          </a:lstStyle>
          <a:p>
            <a:r>
              <a:rPr lang="en-US" sz="3200" dirty="0">
                <a:effectLst/>
                <a:latin typeface="Calibri" panose="020F0502020204030204" pitchFamily="34" charset="0"/>
                <a:ea typeface="Calibri" panose="020F0502020204030204" pitchFamily="34" charset="0"/>
                <a:cs typeface="Times New Roman" panose="02020603050405020304" pitchFamily="18" charset="0"/>
              </a:rPr>
              <a:t>Enhance morale and wellbeing</a:t>
            </a:r>
            <a:r>
              <a:rPr lang="en-US" sz="3200" dirty="0">
                <a:latin typeface="Calibri" panose="020F0502020204030204" pitchFamily="34" charset="0"/>
                <a:ea typeface="Calibri" panose="020F0502020204030204" pitchFamily="34" charset="0"/>
                <a:cs typeface="Times New Roman" panose="02020603050405020304" pitchFamily="18" charset="0"/>
              </a:rPr>
              <a:t>: </a:t>
            </a:r>
            <a:br>
              <a:rPr lang="en-US" sz="3200" dirty="0">
                <a:latin typeface="Calibri" panose="020F0502020204030204" pitchFamily="34" charset="0"/>
                <a:ea typeface="Calibri" panose="020F0502020204030204" pitchFamily="34" charset="0"/>
                <a:cs typeface="Times New Roman" panose="02020603050405020304" pitchFamily="18" charset="0"/>
              </a:rPr>
            </a:br>
            <a:endParaRPr lang="en-CA" sz="3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B5CC8BB6-ABD1-2E03-DF4C-7020E9C4C309}"/>
              </a:ext>
            </a:extLst>
          </p:cNvPr>
          <p:cNvSpPr txBox="1"/>
          <p:nvPr/>
        </p:nvSpPr>
        <p:spPr>
          <a:xfrm>
            <a:off x="1015466" y="1655544"/>
            <a:ext cx="6728058" cy="2523768"/>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High turnover affects all employees both physically and mentally. By pulling other workers away from their jobs, accumulating their responsibilities and workload, and increasing their work schedule, stress and burnout will occur. The moral of your troops will dwindle while the uncertainty of their own employment sets in. Complaining, arguing, gossiping, whining, venting, will add insult to injury. All of this, in addition to the initial issues forcing the turnover will affect every employee’s wellbeing.</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97299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D21DA-182F-5016-80B3-0905B6E1702C}"/>
              </a:ext>
            </a:extLst>
          </p:cNvPr>
          <p:cNvSpPr>
            <a:spLocks noGrp="1"/>
          </p:cNvSpPr>
          <p:nvPr/>
        </p:nvSpPr>
        <p:spPr>
          <a:xfrm>
            <a:off x="250258" y="428234"/>
            <a:ext cx="8893742"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We can help</a:t>
            </a:r>
            <a:endParaRPr lang="en-US" sz="2800" i="1" dirty="0"/>
          </a:p>
        </p:txBody>
      </p:sp>
      <p:sp>
        <p:nvSpPr>
          <p:cNvPr id="5" name="TextBox 4">
            <a:extLst>
              <a:ext uri="{FF2B5EF4-FFF2-40B4-BE49-F238E27FC236}">
                <a16:creationId xmlns:a16="http://schemas.microsoft.com/office/drawing/2014/main" id="{BBAD6002-8A4E-260E-331C-3B14DCD66C1F}"/>
              </a:ext>
            </a:extLst>
          </p:cNvPr>
          <p:cNvSpPr txBox="1"/>
          <p:nvPr/>
        </p:nvSpPr>
        <p:spPr>
          <a:xfrm>
            <a:off x="336884" y="1175836"/>
            <a:ext cx="8470232" cy="3970318"/>
          </a:xfrm>
          <a:prstGeom prst="rect">
            <a:avLst/>
          </a:prstGeom>
          <a:noFill/>
        </p:spPr>
        <p:txBody>
          <a:bodyPr wrap="square" rtlCol="0">
            <a:spAutoFit/>
          </a:bodyPr>
          <a:lstStyle/>
          <a:p>
            <a:r>
              <a:rPr lang="en-US" dirty="0"/>
              <a:t>In terms of human capital management, Progressive Human Development Services has developed a unique and ground-breaking methodology to manage:</a:t>
            </a:r>
          </a:p>
          <a:p>
            <a:endParaRPr lang="en-US" dirty="0"/>
          </a:p>
          <a:p>
            <a:pPr marL="285750" indent="-285750">
              <a:buFont typeface="Arial" panose="020B0604020202020204" pitchFamily="34" charset="0"/>
              <a:buChar char="•"/>
            </a:pPr>
            <a:r>
              <a:rPr lang="en-US" dirty="0"/>
              <a:t>Employee retention</a:t>
            </a:r>
          </a:p>
          <a:p>
            <a:pPr marL="285750" indent="-285750">
              <a:buFont typeface="Arial" panose="020B0604020202020204" pitchFamily="34" charset="0"/>
              <a:buChar char="•"/>
            </a:pPr>
            <a:r>
              <a:rPr lang="en-US" dirty="0"/>
              <a:t>New talent attraction</a:t>
            </a:r>
          </a:p>
          <a:p>
            <a:pPr marL="285750" indent="-285750">
              <a:buFont typeface="Arial" panose="020B0604020202020204" pitchFamily="34" charset="0"/>
              <a:buChar char="•"/>
            </a:pPr>
            <a:r>
              <a:rPr lang="en-US" dirty="0"/>
              <a:t>Productivity boost</a:t>
            </a:r>
          </a:p>
          <a:p>
            <a:endParaRPr lang="en-US" dirty="0"/>
          </a:p>
          <a:p>
            <a:r>
              <a:rPr lang="en-US" dirty="0"/>
              <a:t>Our methodology is academic and science-based for outstanding and fast results. It is completely tailored to your needs and wants and can include:</a:t>
            </a:r>
          </a:p>
          <a:p>
            <a:pPr marL="285750" indent="-285750">
              <a:buFont typeface="Arial" panose="020B0604020202020204" pitchFamily="34" charset="0"/>
              <a:buChar char="•"/>
            </a:pPr>
            <a:r>
              <a:rPr lang="en-US" dirty="0"/>
              <a:t>Diagnosing strength and weakness</a:t>
            </a:r>
          </a:p>
          <a:p>
            <a:pPr marL="285750" indent="-285750">
              <a:buFont typeface="Arial" panose="020B0604020202020204" pitchFamily="34" charset="0"/>
              <a:buChar char="•"/>
            </a:pPr>
            <a:r>
              <a:rPr lang="en-US" dirty="0"/>
              <a:t>Needs assessment</a:t>
            </a:r>
          </a:p>
          <a:p>
            <a:pPr marL="285750" indent="-285750">
              <a:buFont typeface="Arial" panose="020B0604020202020204" pitchFamily="34" charset="0"/>
              <a:buChar char="•"/>
            </a:pPr>
            <a:r>
              <a:rPr lang="en-US" dirty="0"/>
              <a:t>Baseline survey</a:t>
            </a:r>
          </a:p>
          <a:p>
            <a:pPr marL="285750" indent="-285750">
              <a:buFont typeface="Arial" panose="020B0604020202020204" pitchFamily="34" charset="0"/>
              <a:buChar char="•"/>
            </a:pPr>
            <a:r>
              <a:rPr lang="en-US" dirty="0"/>
              <a:t>Strategy assessment and implementation</a:t>
            </a:r>
          </a:p>
          <a:p>
            <a:pPr marL="285750" indent="-285750">
              <a:buFont typeface="Arial" panose="020B0604020202020204" pitchFamily="34" charset="0"/>
              <a:buChar char="•"/>
            </a:pPr>
            <a:endParaRPr lang="en-US" dirty="0"/>
          </a:p>
          <a:p>
            <a:r>
              <a:rPr lang="en-US" dirty="0"/>
              <a:t>Call me now and let’s continue the conversation. 1 236 992 2340 (Its just a talk…)</a:t>
            </a:r>
          </a:p>
          <a:p>
            <a:endParaRPr lang="en-US" dirty="0"/>
          </a:p>
          <a:p>
            <a:endParaRPr lang="en-US" dirty="0"/>
          </a:p>
          <a:p>
            <a:endParaRPr lang="en-US" dirty="0"/>
          </a:p>
        </p:txBody>
      </p:sp>
    </p:spTree>
    <p:extLst>
      <p:ext uri="{BB962C8B-B14F-4D97-AF65-F5344CB8AC3E}">
        <p14:creationId xmlns:p14="http://schemas.microsoft.com/office/powerpoint/2010/main" val="1930364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D21DA-182F-5016-80B3-0905B6E1702C}"/>
              </a:ext>
            </a:extLst>
          </p:cNvPr>
          <p:cNvSpPr>
            <a:spLocks noGrp="1"/>
          </p:cNvSpPr>
          <p:nvPr/>
        </p:nvSpPr>
        <p:spPr>
          <a:xfrm>
            <a:off x="250258" y="428234"/>
            <a:ext cx="8893742"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What’s next?</a:t>
            </a:r>
            <a:endParaRPr lang="en-US" sz="2800" i="1" dirty="0"/>
          </a:p>
        </p:txBody>
      </p:sp>
      <p:sp>
        <p:nvSpPr>
          <p:cNvPr id="5" name="TextBox 4">
            <a:extLst>
              <a:ext uri="{FF2B5EF4-FFF2-40B4-BE49-F238E27FC236}">
                <a16:creationId xmlns:a16="http://schemas.microsoft.com/office/drawing/2014/main" id="{BBAD6002-8A4E-260E-331C-3B14DCD66C1F}"/>
              </a:ext>
            </a:extLst>
          </p:cNvPr>
          <p:cNvSpPr txBox="1"/>
          <p:nvPr/>
        </p:nvSpPr>
        <p:spPr>
          <a:xfrm>
            <a:off x="336884" y="1175836"/>
            <a:ext cx="8470232" cy="3539430"/>
          </a:xfrm>
          <a:prstGeom prst="rect">
            <a:avLst/>
          </a:prstGeom>
          <a:noFill/>
        </p:spPr>
        <p:txBody>
          <a:bodyPr wrap="square" rtlCol="0">
            <a:spAutoFit/>
          </a:bodyPr>
          <a:lstStyle/>
          <a:p>
            <a:endParaRPr lang="en-US" b="1" dirty="0"/>
          </a:p>
          <a:p>
            <a:r>
              <a:rPr lang="en-US" b="1" dirty="0"/>
              <a:t>What is keeping you up at night as a professional?</a:t>
            </a:r>
          </a:p>
          <a:p>
            <a:endParaRPr lang="en-US" b="1" dirty="0"/>
          </a:p>
          <a:p>
            <a:r>
              <a:rPr lang="en-US" dirty="0"/>
              <a:t>Progressive Human Development Services specialize in restoring good night sleep, free of business worries. We offer a variety of avenue to address your concerns based on your needs and strengths.</a:t>
            </a:r>
          </a:p>
          <a:p>
            <a:endParaRPr lang="en-US" dirty="0"/>
          </a:p>
          <a:p>
            <a:r>
              <a:rPr lang="en-US" dirty="0"/>
              <a:t>Let’s continue the conversation: call me now at 236 992 2340 or message me on LinkedIn for a free chat.</a:t>
            </a:r>
          </a:p>
          <a:p>
            <a:endParaRPr lang="en-US" dirty="0"/>
          </a:p>
          <a:p>
            <a:r>
              <a:rPr lang="en-US" dirty="0"/>
              <a:t>Progressive Human Development Services won’t just ”fix” your business concerns, it will empower and support you to do so.</a:t>
            </a:r>
          </a:p>
          <a:p>
            <a:endParaRPr lang="en-US" dirty="0"/>
          </a:p>
          <a:p>
            <a:r>
              <a:rPr lang="en-US" dirty="0"/>
              <a:t>Call me know.</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736221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226A-F1A2-186B-DABB-49E574E29C6F}"/>
              </a:ext>
            </a:extLst>
          </p:cNvPr>
          <p:cNvSpPr>
            <a:spLocks noGrp="1"/>
          </p:cNvSpPr>
          <p:nvPr>
            <p:ph type="title"/>
          </p:nvPr>
        </p:nvSpPr>
        <p:spPr>
          <a:xfrm>
            <a:off x="299339" y="458613"/>
            <a:ext cx="4649002" cy="1056285"/>
          </a:xfrm>
        </p:spPr>
        <p:txBody>
          <a:bodyPr/>
          <a:lstStyle/>
          <a:p>
            <a:r>
              <a:rPr lang="en-US" sz="4800" dirty="0"/>
              <a:t>Thank you!</a:t>
            </a:r>
          </a:p>
        </p:txBody>
      </p:sp>
      <p:sp>
        <p:nvSpPr>
          <p:cNvPr id="3" name="TextBox 2">
            <a:extLst>
              <a:ext uri="{FF2B5EF4-FFF2-40B4-BE49-F238E27FC236}">
                <a16:creationId xmlns:a16="http://schemas.microsoft.com/office/drawing/2014/main" id="{89C10C91-C299-88B1-8A7D-1D1A68B9F991}"/>
              </a:ext>
            </a:extLst>
          </p:cNvPr>
          <p:cNvSpPr txBox="1"/>
          <p:nvPr/>
        </p:nvSpPr>
        <p:spPr>
          <a:xfrm>
            <a:off x="299339" y="2407735"/>
            <a:ext cx="4465166" cy="523220"/>
          </a:xfrm>
          <a:prstGeom prst="rect">
            <a:avLst/>
          </a:prstGeom>
          <a:noFill/>
        </p:spPr>
        <p:txBody>
          <a:bodyPr wrap="square" rtlCol="0">
            <a:spAutoFit/>
          </a:bodyPr>
          <a:lstStyle/>
          <a:p>
            <a:r>
              <a:rPr lang="en-US" dirty="0"/>
              <a:t>Have questions? Want to continue the conversation?</a:t>
            </a:r>
          </a:p>
          <a:p>
            <a:r>
              <a:rPr lang="en-US" dirty="0"/>
              <a:t>Contact us, we are ready to talk.</a:t>
            </a:r>
          </a:p>
        </p:txBody>
      </p:sp>
      <p:sp>
        <p:nvSpPr>
          <p:cNvPr id="4" name="TextBox 3">
            <a:extLst>
              <a:ext uri="{FF2B5EF4-FFF2-40B4-BE49-F238E27FC236}">
                <a16:creationId xmlns:a16="http://schemas.microsoft.com/office/drawing/2014/main" id="{C15CAFA3-3DD8-54DE-C293-9D671AAA412F}"/>
              </a:ext>
            </a:extLst>
          </p:cNvPr>
          <p:cNvSpPr txBox="1"/>
          <p:nvPr/>
        </p:nvSpPr>
        <p:spPr>
          <a:xfrm>
            <a:off x="266496" y="2978852"/>
            <a:ext cx="4649002" cy="923330"/>
          </a:xfrm>
          <a:prstGeom prst="rect">
            <a:avLst/>
          </a:prstGeom>
          <a:noFill/>
        </p:spPr>
        <p:txBody>
          <a:bodyPr wrap="square" rtlCol="0">
            <a:spAutoFit/>
          </a:bodyPr>
          <a:lstStyle/>
          <a:p>
            <a:r>
              <a:rPr lang="en-US" sz="1800" dirty="0"/>
              <a:t>Don’t miss it: Check out all the resources available to you from Progressive Human Development Services</a:t>
            </a:r>
          </a:p>
        </p:txBody>
      </p:sp>
      <p:sp>
        <p:nvSpPr>
          <p:cNvPr id="5" name="TextBox 4">
            <a:extLst>
              <a:ext uri="{FF2B5EF4-FFF2-40B4-BE49-F238E27FC236}">
                <a16:creationId xmlns:a16="http://schemas.microsoft.com/office/drawing/2014/main" id="{87597D29-9976-1A39-8E5B-23C4072BBDA6}"/>
              </a:ext>
            </a:extLst>
          </p:cNvPr>
          <p:cNvSpPr txBox="1"/>
          <p:nvPr/>
        </p:nvSpPr>
        <p:spPr>
          <a:xfrm>
            <a:off x="299339" y="3950080"/>
            <a:ext cx="4061861" cy="954107"/>
          </a:xfrm>
          <a:prstGeom prst="rect">
            <a:avLst/>
          </a:prstGeom>
          <a:noFill/>
        </p:spPr>
        <p:txBody>
          <a:bodyPr wrap="square" rtlCol="0">
            <a:spAutoFit/>
          </a:bodyPr>
          <a:lstStyle/>
          <a:p>
            <a:r>
              <a:rPr lang="en-US" dirty="0"/>
              <a:t>1 236 992 2340</a:t>
            </a:r>
          </a:p>
          <a:p>
            <a:r>
              <a:rPr lang="en-US" dirty="0"/>
              <a:t>Progressive123.com</a:t>
            </a:r>
          </a:p>
          <a:p>
            <a:r>
              <a:rPr lang="en-US" dirty="0">
                <a:hlinkClick r:id="rId2"/>
              </a:rPr>
              <a:t>davidwanner@progressive123.com</a:t>
            </a:r>
            <a:endParaRPr lang="en-US" dirty="0"/>
          </a:p>
          <a:p>
            <a:endParaRPr lang="en-US" dirty="0"/>
          </a:p>
        </p:txBody>
      </p:sp>
      <p:sp>
        <p:nvSpPr>
          <p:cNvPr id="8" name="Rectangle 7">
            <a:extLst>
              <a:ext uri="{FF2B5EF4-FFF2-40B4-BE49-F238E27FC236}">
                <a16:creationId xmlns:a16="http://schemas.microsoft.com/office/drawing/2014/main" id="{C628007B-1C8B-403B-CC1B-303D721F78B1}"/>
              </a:ext>
            </a:extLst>
          </p:cNvPr>
          <p:cNvSpPr/>
          <p:nvPr/>
        </p:nvSpPr>
        <p:spPr>
          <a:xfrm>
            <a:off x="299339" y="1444975"/>
            <a:ext cx="4312141" cy="690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F36577B-7801-86A7-5376-C6EEDA558DBB}"/>
              </a:ext>
            </a:extLst>
          </p:cNvPr>
          <p:cNvSpPr txBox="1"/>
          <p:nvPr/>
        </p:nvSpPr>
        <p:spPr>
          <a:xfrm>
            <a:off x="299339" y="1513439"/>
            <a:ext cx="4649002" cy="553998"/>
          </a:xfrm>
          <a:prstGeom prst="rect">
            <a:avLst/>
          </a:prstGeom>
          <a:noFill/>
        </p:spPr>
        <p:txBody>
          <a:bodyPr wrap="square" rtlCol="0">
            <a:spAutoFit/>
          </a:bodyPr>
          <a:lstStyle/>
          <a:p>
            <a:r>
              <a:rPr lang="en-US" sz="1600" b="1" dirty="0">
                <a:solidFill>
                  <a:schemeClr val="bg1"/>
                </a:solidFill>
              </a:rPr>
              <a:t>Progressive Human Development Services</a:t>
            </a:r>
          </a:p>
          <a:p>
            <a:r>
              <a:rPr lang="en-US" dirty="0">
                <a:solidFill>
                  <a:schemeClr val="bg1"/>
                </a:solidFill>
              </a:rPr>
              <a:t>What is keeping you up at night?</a:t>
            </a:r>
          </a:p>
        </p:txBody>
      </p:sp>
      <p:pic>
        <p:nvPicPr>
          <p:cNvPr id="14" name="Picture 13" descr="Text, letter&#10;&#10;Description automatically generated">
            <a:extLst>
              <a:ext uri="{FF2B5EF4-FFF2-40B4-BE49-F238E27FC236}">
                <a16:creationId xmlns:a16="http://schemas.microsoft.com/office/drawing/2014/main" id="{05C5D95B-FE75-2991-1B52-908D787B3125}"/>
              </a:ext>
            </a:extLst>
          </p:cNvPr>
          <p:cNvPicPr>
            <a:picLocks noChangeAspect="1"/>
          </p:cNvPicPr>
          <p:nvPr/>
        </p:nvPicPr>
        <p:blipFill>
          <a:blip r:embed="rId3"/>
          <a:stretch>
            <a:fillRect/>
          </a:stretch>
        </p:blipFill>
        <p:spPr>
          <a:xfrm>
            <a:off x="5596246" y="469052"/>
            <a:ext cx="3248415" cy="4205395"/>
          </a:xfrm>
          <a:prstGeom prst="rect">
            <a:avLst/>
          </a:prstGeom>
        </p:spPr>
      </p:pic>
    </p:spTree>
    <p:extLst>
      <p:ext uri="{BB962C8B-B14F-4D97-AF65-F5344CB8AC3E}">
        <p14:creationId xmlns:p14="http://schemas.microsoft.com/office/powerpoint/2010/main" val="617304451"/>
      </p:ext>
    </p:extLst>
  </p:cSld>
  <p:clrMapOvr>
    <a:masterClrMapping/>
  </p:clrMapOvr>
</p:sld>
</file>

<file path=ppt/theme/theme1.xml><?xml version="1.0" encoding="utf-8"?>
<a:theme xmlns:a="http://schemas.openxmlformats.org/drawingml/2006/main" name="Minimalist Business Slides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5348</TotalTime>
  <Words>1193</Words>
  <Application>Microsoft Macintosh PowerPoint</Application>
  <PresentationFormat>On-screen Show (16:9)</PresentationFormat>
  <Paragraphs>72</Paragraphs>
  <Slides>11</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Lato</vt:lpstr>
      <vt:lpstr>Calibri</vt:lpstr>
      <vt:lpstr>Vidaloka</vt:lpstr>
      <vt:lpstr>Arial</vt:lpstr>
      <vt:lpstr>Montserrat</vt:lpstr>
      <vt:lpstr>Minimalist Business Slides by Slidesgo</vt:lpstr>
      <vt:lpstr>The 6 reasons to address turnover today</vt:lpstr>
      <vt:lpstr>The 6 reasons…</vt:lpstr>
      <vt:lpstr>Stop bleeding money: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6 reasons to address turnover today</dc:title>
  <cp:lastModifiedBy>David Wanner</cp:lastModifiedBy>
  <cp:revision>11</cp:revision>
  <dcterms:modified xsi:type="dcterms:W3CDTF">2022-11-03T18:54:39Z</dcterms:modified>
</cp:coreProperties>
</file>